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3" r:id="rId5"/>
  </p:sldMasterIdLst>
  <p:notesMasterIdLst>
    <p:notesMasterId r:id="rId38"/>
  </p:notesMasterIdLst>
  <p:sldIdLst>
    <p:sldId id="960" r:id="rId6"/>
    <p:sldId id="2147472429" r:id="rId7"/>
    <p:sldId id="2147472409" r:id="rId8"/>
    <p:sldId id="2147472437" r:id="rId9"/>
    <p:sldId id="2147472399" r:id="rId10"/>
    <p:sldId id="958" r:id="rId11"/>
    <p:sldId id="2147472438" r:id="rId12"/>
    <p:sldId id="2147472396" r:id="rId13"/>
    <p:sldId id="421" r:id="rId14"/>
    <p:sldId id="2147472392" r:id="rId15"/>
    <p:sldId id="2147472412" r:id="rId16"/>
    <p:sldId id="325" r:id="rId17"/>
    <p:sldId id="2147472387" r:id="rId18"/>
    <p:sldId id="2147472440" r:id="rId19"/>
    <p:sldId id="2147472442" r:id="rId20"/>
    <p:sldId id="262" r:id="rId21"/>
    <p:sldId id="2147472446" r:id="rId22"/>
    <p:sldId id="2147472443" r:id="rId23"/>
    <p:sldId id="2147472422" r:id="rId24"/>
    <p:sldId id="2147472434" r:id="rId25"/>
    <p:sldId id="2147472439" r:id="rId26"/>
    <p:sldId id="2147472415" r:id="rId27"/>
    <p:sldId id="2147472433" r:id="rId28"/>
    <p:sldId id="2147472418" r:id="rId29"/>
    <p:sldId id="2147472417" r:id="rId30"/>
    <p:sldId id="2147472447" r:id="rId31"/>
    <p:sldId id="2147472441" r:id="rId32"/>
    <p:sldId id="2147472448" r:id="rId33"/>
    <p:sldId id="2147472450" r:id="rId34"/>
    <p:sldId id="2147472451" r:id="rId35"/>
    <p:sldId id="2147472452" r:id="rId36"/>
    <p:sldId id="2147472414" r:id="rId3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4BA3537-6955-4B3D-BFC7-DBB8F4D9B1B4}">
          <p14:sldIdLst>
            <p14:sldId id="960"/>
            <p14:sldId id="2147472429"/>
            <p14:sldId id="2147472409"/>
            <p14:sldId id="2147472437"/>
            <p14:sldId id="2147472399"/>
            <p14:sldId id="958"/>
            <p14:sldId id="2147472438"/>
            <p14:sldId id="2147472396"/>
            <p14:sldId id="421"/>
            <p14:sldId id="2147472392"/>
            <p14:sldId id="2147472412"/>
            <p14:sldId id="325"/>
            <p14:sldId id="2147472387"/>
            <p14:sldId id="2147472440"/>
            <p14:sldId id="2147472442"/>
            <p14:sldId id="262"/>
            <p14:sldId id="2147472446"/>
            <p14:sldId id="2147472443"/>
            <p14:sldId id="2147472422"/>
            <p14:sldId id="2147472434"/>
            <p14:sldId id="2147472439"/>
            <p14:sldId id="2147472415"/>
            <p14:sldId id="2147472433"/>
            <p14:sldId id="2147472418"/>
            <p14:sldId id="2147472417"/>
            <p14:sldId id="2147472447"/>
            <p14:sldId id="2147472441"/>
            <p14:sldId id="2147472448"/>
            <p14:sldId id="2147472450"/>
            <p14:sldId id="2147472451"/>
            <p14:sldId id="2147472452"/>
          </p14:sldIdLst>
        </p14:section>
        <p14:section name="Naamloze sectie" id="{80AB4355-8355-417A-BDB7-230BA4007994}">
          <p14:sldIdLst>
            <p14:sldId id="214747241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803B9F"/>
    <a:srgbClr val="DE8F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5231" autoAdjust="0"/>
  </p:normalViewPr>
  <p:slideViewPr>
    <p:cSldViewPr snapToGrid="0">
      <p:cViewPr varScale="1">
        <p:scale>
          <a:sx n="61" d="100"/>
          <a:sy n="61" d="100"/>
        </p:scale>
        <p:origin x="247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871920-AF9E-48E1-9B22-5B1BFE557DB1}" type="datetimeFigureOut">
              <a:rPr lang="nl-NL" smtClean="0"/>
              <a:t>13-4-2026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DB11E1-375A-412F-A392-4C7A88057836}" type="slidenum">
              <a:rPr lang="nl-NL" smtClean="0"/>
              <a:t>‹nr.›</a:t>
            </a:fld>
            <a:endParaRPr lang="nl-NL"/>
          </a:p>
        </p:txBody>
      </p:sp>
    </p:spTree>
    <p:extLst>
      <p:ext uri="{BB962C8B-B14F-4D97-AF65-F5344CB8AC3E}">
        <p14:creationId xmlns:p14="http://schemas.microsoft.com/office/powerpoint/2010/main" val="1655663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dgs.be/n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translate.google.com/?hl=n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sz="1200" b="1" dirty="0"/>
              <a:t>Woensdag 8 april in C1.4</a:t>
            </a:r>
          </a:p>
          <a:p>
            <a:r>
              <a:rPr lang="nl-NL" sz="1200" b="1" dirty="0"/>
              <a:t>Ronde 1 16:00 – 17:00</a:t>
            </a:r>
          </a:p>
          <a:p>
            <a:r>
              <a:rPr lang="nl-NL" sz="1200" b="1" dirty="0"/>
              <a:t>Ronde 2 17:15 – 18:15</a:t>
            </a:r>
          </a:p>
          <a:p>
            <a:endParaRPr lang="nl-NL" sz="1200" dirty="0"/>
          </a:p>
          <a:p>
            <a:r>
              <a:rPr lang="nl-NL" sz="1200" b="1" dirty="0"/>
              <a:t>Voorstel rolverdeling</a:t>
            </a:r>
          </a:p>
          <a:p>
            <a:endParaRPr lang="nl-NL" sz="1200" b="1" dirty="0"/>
          </a:p>
          <a:p>
            <a:r>
              <a:rPr lang="nl-NL" sz="1200" dirty="0"/>
              <a:t>Dia 1: 	Eva + Marijke (Welkom + voorstellen) </a:t>
            </a:r>
          </a:p>
          <a:p>
            <a:r>
              <a:rPr lang="nl-NL" sz="1200" dirty="0"/>
              <a:t>Dia 2 t/m 8	Marijke (Theorie OiSO)</a:t>
            </a:r>
          </a:p>
          <a:p>
            <a:r>
              <a:rPr lang="nl-NL" sz="1200" dirty="0"/>
              <a:t>Dia 9 t/m 18    Eva (Voorbeelden OiSO basisonderwijs en OiSO in het Marnix curriculum)</a:t>
            </a:r>
          </a:p>
          <a:p>
            <a:r>
              <a:rPr lang="nl-NL" sz="1200" dirty="0"/>
              <a:t>Dia 19 t/m 24  Marijke (Handelingsverlegenheid studenten/leerkrachten; Intro digitale toolkit;  Werkvorm 1: Toolkit Safari;  Werkvorm 2: Toolkit Tapas)</a:t>
            </a:r>
          </a:p>
          <a:p>
            <a:r>
              <a:rPr lang="nl-NL" sz="1200" dirty="0"/>
              <a:t>Dia 25 t/m 31	Eva (Kansen &amp; Ondersteuning; Meer weten?)</a:t>
            </a:r>
          </a:p>
          <a:p>
            <a:r>
              <a:rPr lang="nl-NL" sz="1200" dirty="0"/>
              <a:t>Dia 32	Marijke + Eva (afsluiting)</a:t>
            </a:r>
          </a:p>
          <a:p>
            <a:endParaRPr lang="nl-NL" sz="1200" dirty="0"/>
          </a:p>
          <a:p>
            <a:endParaRPr lang="nl-NL" sz="1200" dirty="0"/>
          </a:p>
          <a:p>
            <a:r>
              <a:rPr lang="nl-NL" sz="1200" dirty="0"/>
              <a:t>1. Welkom</a:t>
            </a:r>
          </a:p>
          <a:p>
            <a:br>
              <a:rPr lang="nl-NL" sz="1200" dirty="0"/>
            </a:br>
            <a:r>
              <a:rPr lang="nl-NL" sz="1200" dirty="0"/>
              <a:t>We stellen ons even voor</a:t>
            </a:r>
          </a:p>
          <a:p>
            <a:endParaRPr lang="nl-NL" sz="1200" dirty="0"/>
          </a:p>
          <a:p>
            <a:endParaRPr lang="nl-NL" sz="1200" dirty="0"/>
          </a:p>
          <a:p>
            <a:r>
              <a:rPr lang="nl-NL" sz="1200" b="1" dirty="0"/>
              <a:t>Vooraf gedeelde info</a:t>
            </a:r>
          </a:p>
          <a:p>
            <a:endParaRPr lang="nl-NL" sz="1200" b="1"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Titel: </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Een toolkit voor actief burgerschapsonderwijs</a:t>
            </a:r>
          </a:p>
          <a:p>
            <a:r>
              <a:rPr lang="nl-NL" sz="1200" kern="1200" dirty="0">
                <a:solidFill>
                  <a:schemeClr val="tx1"/>
                </a:solidFill>
                <a:effectLst/>
                <a:latin typeface="+mn-lt"/>
                <a:ea typeface="+mn-ea"/>
                <a:cs typeface="+mn-cs"/>
              </a:rPr>
              <a:t> </a:t>
            </a:r>
          </a:p>
          <a:p>
            <a:r>
              <a:rPr lang="nl-NL" sz="1200" b="1" kern="1200" dirty="0">
                <a:solidFill>
                  <a:schemeClr val="tx1"/>
                </a:solidFill>
                <a:effectLst/>
                <a:latin typeface="+mn-lt"/>
                <a:ea typeface="+mn-ea"/>
                <a:cs typeface="+mn-cs"/>
              </a:rPr>
              <a:t>Doel: </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Deelnemers krijgen inzicht in de wijze waarop en de middelen waarmee derdejaars voltijdstudenten op de Marnix Academie worden voorbereid op het vormgeven van actief burgerschapsonderwijs, zodat de begeleiding in de praktijkscholen hierop afgestemd kan worden.</a:t>
            </a:r>
          </a:p>
          <a:p>
            <a:r>
              <a:rPr lang="nl-NL" sz="1200" b="1"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Namen workshopleiders: </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Eva Kuijpers en Marijke van Voorthuijsen</a:t>
            </a:r>
          </a:p>
          <a:p>
            <a:r>
              <a:rPr lang="nl-NL" sz="1200" kern="1200" dirty="0">
                <a:solidFill>
                  <a:schemeClr val="tx1"/>
                </a:solidFill>
                <a:effectLst/>
                <a:latin typeface="+mn-lt"/>
                <a:ea typeface="+mn-ea"/>
                <a:cs typeface="+mn-cs"/>
              </a:rPr>
              <a:t> </a:t>
            </a:r>
            <a:endParaRPr lang="nl-NL" sz="1200" b="1"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Opzet workshop</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Na een korte introductie verkennen de deelnemers aan de hand van speelse, interactieve werkvormen de toolkit ‘Leren Sociaal Ondernemen in de klas’. Aansluitend wisselen zij ervaringen uit en verkennen zij hoe zij studenten kunnen faciliteren en ondersteunen bij het verzorgen van actief burgerschapsonderwijs in de praktijkscholen. </a:t>
            </a:r>
          </a:p>
          <a:p>
            <a:r>
              <a:rPr lang="nl-NL" sz="1200" b="1"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Wervende tekst</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Onderwijs in Sociaal Ondernemerschap (OiSO) is burgerschapsonderwijs waarin kinderen vaardigheden, kennis en attitudes ontwikkelen om uit te groeien tot actieve burgers die bijdragen aan een rechtvaardige, vreedzame en duurzame wereld.</a:t>
            </a:r>
          </a:p>
          <a:p>
            <a:r>
              <a:rPr lang="nl-NL" sz="1200" kern="1200" dirty="0">
                <a:solidFill>
                  <a:schemeClr val="tx1"/>
                </a:solidFill>
                <a:effectLst/>
                <a:latin typeface="+mn-lt"/>
                <a:ea typeface="+mn-ea"/>
                <a:cs typeface="+mn-cs"/>
              </a:rPr>
              <a:t>In deze inspirerende workshop laten we je ervaren hoe wij op de Marnix Academie studenten begeleiden bij het concreet vormgeven van OiSO. Je gaat samen met anderen op ontdekkingstocht en maakt kennis met de onderwijsleermiddelen die studenten hierbij aangereikt krijgen.</a:t>
            </a:r>
          </a:p>
          <a:p>
            <a:r>
              <a:rPr lang="nl-NL" sz="1200" kern="1200" dirty="0">
                <a:solidFill>
                  <a:schemeClr val="tx1"/>
                </a:solidFill>
                <a:effectLst/>
                <a:latin typeface="+mn-lt"/>
                <a:ea typeface="+mn-ea"/>
                <a:cs typeface="+mn-cs"/>
              </a:rPr>
              <a:t>Vanuit de ervaringen en inzichten die je onderweg opdoet, ga je samen ideeën ontwikkelen over hoe je studenten zo goed mogelijk kunt faciliteren en ondersteunen bij het verzorgen van OiSO op de praktijkschool.</a:t>
            </a:r>
          </a:p>
          <a:p>
            <a:r>
              <a:rPr lang="nl-NL" sz="1200" kern="1200" dirty="0">
                <a:solidFill>
                  <a:schemeClr val="tx1"/>
                </a:solidFill>
                <a:effectLst/>
                <a:latin typeface="+mn-lt"/>
                <a:ea typeface="+mn-ea"/>
                <a:cs typeface="+mn-cs"/>
              </a:rPr>
              <a:t> </a:t>
            </a:r>
          </a:p>
          <a:p>
            <a:r>
              <a:rPr lang="nl-NL" sz="1200" b="1" kern="1200" dirty="0">
                <a:solidFill>
                  <a:schemeClr val="tx1"/>
                </a:solidFill>
                <a:effectLst/>
                <a:latin typeface="+mn-lt"/>
                <a:ea typeface="+mn-ea"/>
                <a:cs typeface="+mn-cs"/>
              </a:rPr>
              <a:t>Benodigdheden </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Projectscherm met aansluiting voor computer. </a:t>
            </a:r>
          </a:p>
          <a:p>
            <a:r>
              <a:rPr lang="nl-NL" sz="1200" kern="1200" dirty="0">
                <a:solidFill>
                  <a:schemeClr val="tx1"/>
                </a:solidFill>
                <a:effectLst/>
                <a:latin typeface="+mn-lt"/>
                <a:ea typeface="+mn-ea"/>
                <a:cs typeface="+mn-cs"/>
              </a:rPr>
              <a:t>Indien mogelijk: laptops voor de workshopdeelnemers.  </a:t>
            </a:r>
          </a:p>
          <a:p>
            <a:r>
              <a:rPr lang="nl-NL" sz="1200" b="1"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Gewenste zaalopstelling </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Tafelgroepjes (4/5 personen afhankelijk van de groepsgrootte).  </a:t>
            </a:r>
          </a:p>
          <a:p>
            <a:endParaRPr lang="nl-NL" sz="1200"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00F8F6-3D5E-44FD-850C-87AD99271CB3}"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1314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0A403-868F-0D1A-148A-2581B22D81B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CB5FB21-8A52-C885-B69C-9453E0425C65}"/>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28A28387-971D-07B2-716B-63AE7430790C}"/>
              </a:ext>
            </a:extLst>
          </p:cNvPr>
          <p:cNvSpPr>
            <a:spLocks noGrp="1"/>
          </p:cNvSpPr>
          <p:nvPr>
            <p:ph type="body" idx="1"/>
          </p:nvPr>
        </p:nvSpPr>
        <p:spPr/>
        <p:txBody>
          <a:bodyPr/>
          <a:lstStyle/>
          <a:p>
            <a:pPr>
              <a:lnSpc>
                <a:spcPct val="107000"/>
              </a:lnSpc>
              <a:spcAft>
                <a:spcPts val="800"/>
              </a:spcAft>
            </a:pPr>
            <a:r>
              <a:rPr lang="nl-NL" sz="1200" dirty="0">
                <a:effectLst/>
                <a:latin typeface="Calibri" panose="020F0502020204030204" pitchFamily="34" charset="0"/>
                <a:ea typeface="Calibri" panose="020F0502020204030204" pitchFamily="34" charset="0"/>
                <a:cs typeface="Times New Roman" panose="02020603050405020304" pitchFamily="18" charset="0"/>
              </a:rPr>
              <a:t>Eva</a:t>
            </a:r>
          </a:p>
          <a:p>
            <a:pPr>
              <a:lnSpc>
                <a:spcPct val="107000"/>
              </a:lnSpc>
              <a:spcAft>
                <a:spcPts val="800"/>
              </a:spcAft>
            </a:pPr>
            <a:r>
              <a:rPr lang="nl-NL" sz="1200" dirty="0">
                <a:effectLst/>
                <a:latin typeface="Calibri" panose="020F0502020204030204" pitchFamily="34" charset="0"/>
                <a:ea typeface="Calibri" panose="020F0502020204030204" pitchFamily="34" charset="0"/>
                <a:cs typeface="Times New Roman" panose="02020603050405020304" pitchFamily="18" charset="0"/>
              </a:rPr>
              <a:t>Allereerst de verbinding aangaan en het je verdiepen in de uitdagingen. </a:t>
            </a:r>
          </a:p>
          <a:p>
            <a:pPr>
              <a:lnSpc>
                <a:spcPct val="107000"/>
              </a:lnSpc>
              <a:spcAft>
                <a:spcPts val="800"/>
              </a:spcAft>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dirty="0">
                <a:effectLst/>
                <a:latin typeface="Calibri" panose="020F0502020204030204" pitchFamily="34" charset="0"/>
                <a:ea typeface="Calibri" panose="020F0502020204030204" pitchFamily="34" charset="0"/>
                <a:cs typeface="Times New Roman" panose="02020603050405020304" pitchFamily="18" charset="0"/>
              </a:rPr>
              <a:t>Een basisschool is bezig met het vakoverstijgend thema “Hoe voelt de aarde zich vandaag?” Eén groep </a:t>
            </a:r>
            <a:r>
              <a:rPr lang="nl-NL" sz="1200" dirty="0" err="1">
                <a:effectLst/>
                <a:latin typeface="Calibri" panose="020F0502020204030204" pitchFamily="34" charset="0"/>
                <a:ea typeface="Calibri" panose="020F0502020204030204" pitchFamily="34" charset="0"/>
                <a:cs typeface="Times New Roman" panose="02020603050405020304" pitchFamily="18" charset="0"/>
              </a:rPr>
              <a:t>lln</a:t>
            </a:r>
            <a:r>
              <a:rPr lang="nl-NL" sz="1200" dirty="0">
                <a:effectLst/>
                <a:latin typeface="Calibri" panose="020F0502020204030204" pitchFamily="34" charset="0"/>
                <a:ea typeface="Calibri" panose="020F0502020204030204" pitchFamily="34" charset="0"/>
                <a:cs typeface="Times New Roman" panose="02020603050405020304" pitchFamily="18" charset="0"/>
              </a:rPr>
              <a:t> verdiept zich in het probleem van plastic afval. Wat wordt er bedoeld met plastic soep? Waarom bestaat er plastic? Als het zoveel vervuiling oplevert, waarom gebruiken we het dan zo veel? Wat gebruiken wij zelf eigenlijk? Alle leerlingen wordt gevraagd om thuis een weekend lang plastic afval te verzamelen, en het op maandag mee naar school te nemen. Het afval wordt in de hal verzameld. Het is een enorme berg. Ja, het probleem staat duidelijk op de kaart.</a:t>
            </a:r>
          </a:p>
          <a:p>
            <a:pPr marL="270510" indent="-270510">
              <a:lnSpc>
                <a:spcPct val="115000"/>
              </a:lnSpc>
              <a:tabLst>
                <a:tab pos="270510" algn="l"/>
              </a:tabLst>
            </a:pPr>
            <a:endParaRPr lang="en-US" dirty="0"/>
          </a:p>
          <a:p>
            <a:pPr marL="270510" indent="-270510">
              <a:lnSpc>
                <a:spcPct val="115000"/>
              </a:lnSpc>
              <a:tabLst>
                <a:tab pos="270510" algn="l"/>
              </a:tabLst>
            </a:pPr>
            <a:r>
              <a:rPr lang="en-US" dirty="0"/>
              <a:t>	</a:t>
            </a:r>
            <a:r>
              <a:rPr lang="nl-NL" sz="1200" b="0" i="0" dirty="0">
                <a:solidFill>
                  <a:srgbClr val="0078D4"/>
                </a:solidFill>
                <a:effectLst/>
                <a:latin typeface="Calibri" panose="020F0502020204030204" pitchFamily="34" charset="0"/>
              </a:rPr>
              <a:t> </a:t>
            </a:r>
            <a:endParaRPr lang="nl-NL" b="0" i="0" dirty="0">
              <a:solidFill>
                <a:srgbClr val="000000"/>
              </a:solidFill>
              <a:effectLst/>
              <a:latin typeface="Segoe UI" panose="020B0502040204020203" pitchFamily="34" charset="0"/>
            </a:endParaRPr>
          </a:p>
          <a:p>
            <a:pPr algn="l" rtl="0" fontAlgn="base"/>
            <a:r>
              <a:rPr lang="nl-NL" sz="1200" b="0" i="0" dirty="0">
                <a:solidFill>
                  <a:srgbClr val="0078D4"/>
                </a:solidFill>
                <a:effectLst/>
                <a:latin typeface="Calibri" panose="020F0502020204030204" pitchFamily="34" charset="0"/>
              </a:rPr>
              <a:t> </a:t>
            </a:r>
            <a:endParaRPr lang="nl-NL" dirty="0"/>
          </a:p>
        </p:txBody>
      </p:sp>
      <p:sp>
        <p:nvSpPr>
          <p:cNvPr id="4" name="Tijdelijke aanduiding voor dianummer 3">
            <a:extLst>
              <a:ext uri="{FF2B5EF4-FFF2-40B4-BE49-F238E27FC236}">
                <a16:creationId xmlns:a16="http://schemas.microsoft.com/office/drawing/2014/main" id="{7B6A8C67-0936-C20B-6920-899283BAD6F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29BBF5-B559-4CE8-809D-3A204A21271F}"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5058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0A403-868F-0D1A-148A-2581B22D81B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CB5FB21-8A52-C885-B69C-9453E0425C65}"/>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28A28387-971D-07B2-716B-63AE7430790C}"/>
              </a:ext>
            </a:extLst>
          </p:cNvPr>
          <p:cNvSpPr>
            <a:spLocks noGrp="1"/>
          </p:cNvSpPr>
          <p:nvPr>
            <p:ph type="body" idx="1"/>
          </p:nvPr>
        </p:nvSpPr>
        <p:spPr/>
        <p:txBody>
          <a:bodyPr/>
          <a:lstStyle/>
          <a:p>
            <a:pPr>
              <a:lnSpc>
                <a:spcPct val="107000"/>
              </a:lnSpc>
              <a:spcAft>
                <a:spcPts val="800"/>
              </a:spcAft>
            </a:pPr>
            <a:r>
              <a:rPr lang="nl-NL" sz="1200" dirty="0">
                <a:effectLst/>
                <a:latin typeface="Calibri" panose="020F0502020204030204" pitchFamily="34" charset="0"/>
                <a:ea typeface="Calibri" panose="020F0502020204030204" pitchFamily="34" charset="0"/>
                <a:cs typeface="Times New Roman" panose="02020603050405020304" pitchFamily="18" charset="0"/>
              </a:rPr>
              <a:t>Eva </a:t>
            </a:r>
          </a:p>
          <a:p>
            <a:pPr>
              <a:lnSpc>
                <a:spcPct val="107000"/>
              </a:lnSpc>
              <a:spcAft>
                <a:spcPts val="800"/>
              </a:spcAft>
            </a:pPr>
            <a:r>
              <a:rPr lang="nl-NL" sz="1200" dirty="0">
                <a:effectLst/>
                <a:latin typeface="Calibri" panose="020F0502020204030204" pitchFamily="34" charset="0"/>
                <a:ea typeface="Calibri" panose="020F0502020204030204" pitchFamily="34" charset="0"/>
                <a:cs typeface="Times New Roman" panose="02020603050405020304" pitchFamily="18" charset="0"/>
              </a:rPr>
              <a:t>Voorbeelden: </a:t>
            </a:r>
          </a:p>
          <a:p>
            <a:pPr marL="228600" indent="-228600">
              <a:lnSpc>
                <a:spcPct val="107000"/>
              </a:lnSpc>
              <a:spcAft>
                <a:spcPts val="800"/>
              </a:spcAft>
              <a:buAutoNum type="alphaUcPeriod"/>
            </a:pPr>
            <a:r>
              <a:rPr lang="nl-NL" sz="1200" dirty="0">
                <a:effectLst/>
                <a:latin typeface="Calibri" panose="020F0502020204030204" pitchFamily="34" charset="0"/>
                <a:ea typeface="Calibri" panose="020F0502020204030204" pitchFamily="34" charset="0"/>
                <a:cs typeface="Times New Roman" panose="02020603050405020304" pitchFamily="18" charset="0"/>
              </a:rPr>
              <a:t>Een groep vindt dat ze het eigen plastic afval en het plastic afval dat ze aantreffen in de buurt gereduceerd moet worden en bedenken daar ideeën voor. Ze denken aan overleg met ouders, opzetten anti-plastic campagne, contact opnemen met de burgemeester</a:t>
            </a:r>
          </a:p>
          <a:p>
            <a:pPr marL="0" indent="0">
              <a:lnSpc>
                <a:spcPct val="107000"/>
              </a:lnSpc>
              <a:spcAft>
                <a:spcPts val="800"/>
              </a:spcAft>
              <a:buNone/>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nl-NL" sz="1200" dirty="0">
                <a:effectLst/>
                <a:latin typeface="Calibri" panose="020F0502020204030204" pitchFamily="34" charset="0"/>
                <a:ea typeface="Calibri" panose="020F0502020204030204" pitchFamily="34" charset="0"/>
                <a:cs typeface="Times New Roman" panose="02020603050405020304" pitchFamily="18" charset="0"/>
              </a:rPr>
              <a:t>B. een groep leerlingen wordt getriggerd door het gegeven dat we in Nederland zo'n 130 miljoen kilo textiel per jaar weggooien. Ze besluiten dat ze zelf iets tegen deze verspilling willen gaan doen. De leerlingen die de verspilling van textiel willen verminderen denken na over wat ze hier zelf tegen kunnen doen.  Uiteindelijk besluiten ze van afgedankte kleding tassen te gaan ontwerpen, maken en verkopen</a:t>
            </a:r>
          </a:p>
          <a:p>
            <a:pPr marL="0" indent="0">
              <a:lnSpc>
                <a:spcPct val="107000"/>
              </a:lnSpc>
              <a:spcAft>
                <a:spcPts val="800"/>
              </a:spcAft>
              <a:buNone/>
            </a:pP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dirty="0">
                <a:effectLst/>
                <a:latin typeface="Calibri" panose="020F0502020204030204" pitchFamily="34" charset="0"/>
                <a:ea typeface="Calibri" panose="020F0502020204030204" pitchFamily="34" charset="0"/>
                <a:cs typeface="Times New Roman" panose="02020603050405020304" pitchFamily="18" charset="0"/>
              </a:rPr>
              <a:t>C. Op basisschool De Buitenburcht besluiten de leerlingen zich te gaan richten op </a:t>
            </a:r>
            <a:r>
              <a:rPr lang="nl-NL" sz="1200" dirty="0" err="1">
                <a:effectLst/>
                <a:latin typeface="Calibri" panose="020F0502020204030204" pitchFamily="34" charset="0"/>
                <a:ea typeface="Calibri" panose="020F0502020204030204" pitchFamily="34" charset="0"/>
                <a:cs typeface="Times New Roman" panose="02020603050405020304" pitchFamily="18" charset="0"/>
              </a:rPr>
              <a:t>sexualiteit</a:t>
            </a:r>
            <a:r>
              <a:rPr lang="nl-NL" sz="1200" dirty="0">
                <a:effectLst/>
                <a:latin typeface="Calibri" panose="020F0502020204030204" pitchFamily="34" charset="0"/>
                <a:ea typeface="Calibri" panose="020F0502020204030204" pitchFamily="34" charset="0"/>
                <a:cs typeface="Times New Roman" panose="02020603050405020304" pitchFamily="18" charset="0"/>
              </a:rPr>
              <a:t> en diversiteit. Ze willen zorgen dat er thuis en op school meer aandacht komt voor </a:t>
            </a:r>
            <a:r>
              <a:rPr lang="nl-NL" sz="1200" dirty="0" err="1">
                <a:effectLst/>
                <a:latin typeface="Calibri" panose="020F0502020204030204" pitchFamily="34" charset="0"/>
                <a:ea typeface="Calibri" panose="020F0502020204030204" pitchFamily="34" charset="0"/>
                <a:cs typeface="Times New Roman" panose="02020603050405020304" pitchFamily="18" charset="0"/>
              </a:rPr>
              <a:t>sexualiteit</a:t>
            </a:r>
            <a:r>
              <a:rPr lang="nl-NL" sz="1200" dirty="0">
                <a:effectLst/>
                <a:latin typeface="Calibri" panose="020F0502020204030204" pitchFamily="34" charset="0"/>
                <a:ea typeface="Calibri" panose="020F0502020204030204" pitchFamily="34" charset="0"/>
                <a:cs typeface="Times New Roman" panose="02020603050405020304" pitchFamily="18" charset="0"/>
              </a:rPr>
              <a:t> en diversiteit, met name voor </a:t>
            </a:r>
            <a:r>
              <a:rPr lang="nl-NL" sz="1800" b="0" i="0" dirty="0" err="1">
                <a:solidFill>
                  <a:srgbClr val="202124"/>
                </a:solidFill>
                <a:effectLst/>
                <a:latin typeface="arial" panose="020B0604020202020204" pitchFamily="34" charset="0"/>
              </a:rPr>
              <a:t>Lhbtiq</a:t>
            </a:r>
            <a:r>
              <a:rPr lang="nl-NL" sz="1800" b="0" i="0" dirty="0">
                <a:solidFill>
                  <a:srgbClr val="202124"/>
                </a:solidFill>
                <a:effectLst/>
                <a:latin typeface="arial" panose="020B0604020202020204" pitchFamily="34" charset="0"/>
              </a:rPr>
              <a:t>+. </a:t>
            </a:r>
            <a:r>
              <a:rPr lang="nl-NL" sz="1800" b="0" i="0" dirty="0">
                <a:solidFill>
                  <a:srgbClr val="202124"/>
                </a:solidFill>
                <a:effectLst/>
                <a:latin typeface="Calibri" panose="020F0502020204030204" pitchFamily="34" charset="0"/>
                <a:cs typeface="Times New Roman" panose="02020603050405020304" pitchFamily="18" charset="0"/>
              </a:rPr>
              <a:t>V</a:t>
            </a:r>
            <a:r>
              <a:rPr lang="nl-NL" sz="1800" dirty="0">
                <a:effectLst/>
                <a:latin typeface="Calibri" panose="020F0502020204030204" pitchFamily="34" charset="0"/>
                <a:ea typeface="Calibri" panose="020F0502020204030204" pitchFamily="34" charset="0"/>
                <a:cs typeface="Times New Roman" panose="02020603050405020304" pitchFamily="18" charset="0"/>
              </a:rPr>
              <a:t>anuit de grote lijst ideeën wordt er een aantal gekozen: </a:t>
            </a:r>
          </a:p>
          <a:p>
            <a:pPr marL="285750" indent="-285750">
              <a:lnSpc>
                <a:spcPct val="107000"/>
              </a:lnSpc>
              <a:spcAft>
                <a:spcPts val="800"/>
              </a:spcAft>
              <a:buFontTx/>
              <a:buChar char="-"/>
            </a:pPr>
            <a:r>
              <a:rPr lang="nl-NL" sz="1800" dirty="0">
                <a:effectLst/>
                <a:latin typeface="Calibri" panose="020F0502020204030204" pitchFamily="34" charset="0"/>
                <a:ea typeface="Calibri" panose="020F0502020204030204" pitchFamily="34" charset="0"/>
                <a:cs typeface="Times New Roman" panose="02020603050405020304" pitchFamily="18" charset="0"/>
              </a:rPr>
              <a:t>Website maken?</a:t>
            </a:r>
          </a:p>
          <a:p>
            <a:pPr marL="285750" indent="-285750">
              <a:lnSpc>
                <a:spcPct val="107000"/>
              </a:lnSpc>
              <a:spcAft>
                <a:spcPts val="800"/>
              </a:spcAft>
              <a:buFontTx/>
              <a:buChar char="-"/>
            </a:pPr>
            <a:r>
              <a:rPr lang="nl-NL" sz="1800" dirty="0">
                <a:effectLst/>
                <a:latin typeface="Calibri" panose="020F0502020204030204" pitchFamily="34" charset="0"/>
                <a:ea typeface="Calibri" panose="020F0502020204030204" pitchFamily="34" charset="0"/>
                <a:cs typeface="Times New Roman" panose="02020603050405020304" pitchFamily="18" charset="0"/>
              </a:rPr>
              <a:t>Meer lessen op scholen over deze onderwerpen? Vraag: Is er wel voldoende kennis?</a:t>
            </a:r>
          </a:p>
          <a:p>
            <a:pPr marL="285750" indent="-285750">
              <a:lnSpc>
                <a:spcPct val="107000"/>
              </a:lnSpc>
              <a:spcAft>
                <a:spcPts val="800"/>
              </a:spcAft>
              <a:buFontTx/>
              <a:buChar char="-"/>
            </a:pPr>
            <a:r>
              <a:rPr lang="nl-NL" sz="1800" dirty="0">
                <a:effectLst/>
                <a:latin typeface="Calibri" panose="020F0502020204030204" pitchFamily="34" charset="0"/>
                <a:ea typeface="Calibri" panose="020F0502020204030204" pitchFamily="34" charset="0"/>
                <a:cs typeface="Times New Roman" panose="02020603050405020304" pitchFamily="18" charset="0"/>
              </a:rPr>
              <a:t>Ontwerpen van een lessenserie voor op scholen en het maken van praatkaarten zodat ouders ook thuis over het onderwerp seksualiteit en diversiteit kunnen spreken?</a:t>
            </a:r>
          </a:p>
          <a:p>
            <a:pPr marL="285750" indent="-285750">
              <a:lnSpc>
                <a:spcPct val="107000"/>
              </a:lnSpc>
              <a:spcAft>
                <a:spcPts val="800"/>
              </a:spcAft>
              <a:buFontTx/>
              <a:buChar char="-"/>
            </a:pPr>
            <a:r>
              <a:rPr lang="nl-NL" sz="1800" dirty="0">
                <a:effectLst/>
                <a:latin typeface="Calibri" panose="020F0502020204030204" pitchFamily="34" charset="0"/>
                <a:ea typeface="Calibri" panose="020F0502020204030204" pitchFamily="34" charset="0"/>
                <a:cs typeface="Times New Roman" panose="02020603050405020304" pitchFamily="18" charset="0"/>
              </a:rPr>
              <a:t>Welke informatie hebben we nodig?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nl-NL" dirty="0"/>
          </a:p>
        </p:txBody>
      </p:sp>
      <p:sp>
        <p:nvSpPr>
          <p:cNvPr id="4" name="Tijdelijke aanduiding voor dianummer 3">
            <a:extLst>
              <a:ext uri="{FF2B5EF4-FFF2-40B4-BE49-F238E27FC236}">
                <a16:creationId xmlns:a16="http://schemas.microsoft.com/office/drawing/2014/main" id="{7B6A8C67-0936-C20B-6920-899283BAD6F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29BBF5-B559-4CE8-809D-3A204A21271F}"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07855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Eva</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Weer een andere school. </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Twee leerlingen Carla en Senna, besluiten dat ze bij willen dragen aan het stoppen van racisme en discriminatie in al haar vormen en komen in actie. Uiteindelijk bereikte hun actie het jeugdjournaal. Een klein stukje.. – 0.36 – iets verder in het filmpje zegt Senna: “als je kleine stapjes neemt kun je wel komen bij het doel dat je wilt bereiken”.</a:t>
            </a:r>
            <a:br>
              <a:rPr lang="nl-NL" sz="1800" dirty="0">
                <a:effectLst/>
                <a:latin typeface="Calibri" panose="020F0502020204030204" pitchFamily="34" charset="0"/>
                <a:ea typeface="Calibri" panose="020F0502020204030204" pitchFamily="34" charset="0"/>
                <a:cs typeface="Times New Roman" panose="02020603050405020304" pitchFamily="18" charset="0"/>
              </a:rPr>
            </a:br>
            <a:endParaRPr lang="nl-NL" sz="1800" kern="1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8299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9916DC-7304-A3C2-80C1-E6AED28298D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F213FAE-7C95-C886-BC34-27D786C03E45}"/>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C25E6DB5-5C49-C0E8-DC91-60F5B4F9F981}"/>
              </a:ext>
            </a:extLst>
          </p:cNvPr>
          <p:cNvSpPr>
            <a:spLocks noGrp="1"/>
          </p:cNvSpPr>
          <p:nvPr>
            <p:ph type="body" idx="1"/>
          </p:nvPr>
        </p:nvSpPr>
        <p:spPr/>
        <p:txBody>
          <a:bodyPr/>
          <a:lstStyle/>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Eva</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Op een school waar kinderen willen bijdragen aan de leefbaarheid en sociale cohesie van hun wijk ontplooit een groep leerlingen samen met een student initiatieven die een impuls geven aan het samen spelen. Ter afsluiting wordt door leerlingen, de betrokken student en een wijkbewoner het bord ‘samen spelen is leuker’ onthult. </a:t>
            </a:r>
          </a:p>
          <a:p>
            <a:pPr marL="0" marR="0" lvl="0" indent="0" algn="l" defTabSz="914400" rtl="0" eaLnBrk="1" fontAlgn="auto" latinLnBrk="0" hangingPunct="1">
              <a:lnSpc>
                <a:spcPct val="107000"/>
              </a:lnSpc>
              <a:spcBef>
                <a:spcPts val="0"/>
              </a:spcBef>
              <a:spcAft>
                <a:spcPts val="800"/>
              </a:spcAft>
              <a:buClrTx/>
              <a:buSzTx/>
              <a:buFontTx/>
              <a:buNone/>
              <a:tabLst/>
              <a:defRPr/>
            </a:pPr>
            <a:r>
              <a:rPr lang="nl-NL" sz="1800" i="0" dirty="0">
                <a:effectLst/>
                <a:latin typeface="Calibri" panose="020F0502020204030204" pitchFamily="34" charset="0"/>
                <a:ea typeface="Calibri" panose="020F0502020204030204" pitchFamily="34" charset="0"/>
                <a:cs typeface="Times New Roman" panose="02020603050405020304" pitchFamily="18" charset="0"/>
              </a:rPr>
              <a:t>Bijdragen aan een betere wereld: dat kunnen we allemaal! </a:t>
            </a:r>
          </a:p>
          <a:p>
            <a:pPr marL="0" marR="0" lvl="0" indent="0" algn="l" defTabSz="914400" rtl="0" eaLnBrk="1" fontAlgn="base" latinLnBrk="0" hangingPunct="1">
              <a:lnSpc>
                <a:spcPct val="100000"/>
              </a:lnSpc>
              <a:spcBef>
                <a:spcPts val="0"/>
              </a:spcBef>
              <a:spcAft>
                <a:spcPts val="0"/>
              </a:spcAft>
              <a:buClrTx/>
              <a:buSzTx/>
              <a:buFontTx/>
              <a:buNone/>
              <a:tabLst/>
              <a:defRPr/>
            </a:pPr>
            <a:endParaRPr lang="nl-NL" sz="1800" b="0" i="0" dirty="0">
              <a:solidFill>
                <a:srgbClr val="000000"/>
              </a:solidFill>
              <a:effectLst/>
              <a:latin typeface="Calibri" panose="020F0502020204030204" pitchFamily="34" charset="0"/>
            </a:endParaRPr>
          </a:p>
          <a:p>
            <a:pPr algn="l" rtl="0" fontAlgn="base"/>
            <a:endParaRPr lang="nl-NL" sz="1800" b="0" i="0" dirty="0">
              <a:solidFill>
                <a:srgbClr val="000000"/>
              </a:solidFill>
              <a:effectLst/>
              <a:latin typeface="Calibri" panose="020F0502020204030204" pitchFamily="34" charset="0"/>
            </a:endParaRPr>
          </a:p>
          <a:p>
            <a:pPr algn="l" rtl="0" fontAlgn="base"/>
            <a:r>
              <a:rPr lang="nl-NL" sz="1800" b="0" i="0" dirty="0">
                <a:solidFill>
                  <a:srgbClr val="0078D4"/>
                </a:solidFill>
                <a:effectLst/>
                <a:latin typeface="Calibri" panose="020F0502020204030204" pitchFamily="34" charset="0"/>
              </a:rPr>
              <a:t> </a:t>
            </a:r>
            <a:endParaRPr lang="nl-NL" sz="1800" kern="100" dirty="0">
              <a:effectLst/>
              <a:latin typeface="Calibri" panose="020F0502020204030204" pitchFamily="34" charset="0"/>
              <a:ea typeface="Calibri" panose="020F0502020204030204" pitchFamily="34" charset="0"/>
              <a:cs typeface="Arial" panose="020B0604020202020204" pitchFamily="34" charset="0"/>
            </a:endParaRPr>
          </a:p>
          <a:p>
            <a:endParaRPr lang="en-GB" b="0" dirty="0"/>
          </a:p>
        </p:txBody>
      </p:sp>
      <p:sp>
        <p:nvSpPr>
          <p:cNvPr id="4" name="Tijdelijke aanduiding voor dianummer 3">
            <a:extLst>
              <a:ext uri="{FF2B5EF4-FFF2-40B4-BE49-F238E27FC236}">
                <a16:creationId xmlns:a16="http://schemas.microsoft.com/office/drawing/2014/main" id="{F9337700-99E1-7521-B79B-FF7E302D1E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29BBF5-B559-4CE8-809D-3A204A21271F}"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49904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3D86A-8D69-E8AF-A5E4-9179F0A14FB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F52CFE6-CAB5-A26A-889E-0934969AA8DB}"/>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71930CDE-90A8-BE2B-BB6E-48B02C70EEF6}"/>
              </a:ext>
            </a:extLst>
          </p:cNvPr>
          <p:cNvSpPr>
            <a:spLocks noGrp="1"/>
          </p:cNvSpPr>
          <p:nvPr>
            <p:ph type="body" idx="1"/>
          </p:nvPr>
        </p:nvSpPr>
        <p:spPr/>
        <p:txBody>
          <a:bodyPr/>
          <a:lstStyle/>
          <a:p>
            <a:r>
              <a:rPr lang="nl-NL" dirty="0"/>
              <a:t>Eva</a:t>
            </a:r>
          </a:p>
        </p:txBody>
      </p:sp>
      <p:sp>
        <p:nvSpPr>
          <p:cNvPr id="4" name="Tijdelijke aanduiding voor dianummer 3">
            <a:extLst>
              <a:ext uri="{FF2B5EF4-FFF2-40B4-BE49-F238E27FC236}">
                <a16:creationId xmlns:a16="http://schemas.microsoft.com/office/drawing/2014/main" id="{2F39BAD4-7698-06FC-B0C3-A868E27335B6}"/>
              </a:ext>
            </a:extLst>
          </p:cNvPr>
          <p:cNvSpPr>
            <a:spLocks noGrp="1"/>
          </p:cNvSpPr>
          <p:nvPr>
            <p:ph type="sldNum" sz="quarter" idx="5"/>
          </p:nvPr>
        </p:nvSpPr>
        <p:spPr/>
        <p:txBody>
          <a:bodyPr/>
          <a:lstStyle/>
          <a:p>
            <a:fld id="{A2DB11E1-375A-412F-A392-4C7A88057836}" type="slidenum">
              <a:rPr lang="nl-NL" smtClean="0"/>
              <a:t>14</a:t>
            </a:fld>
            <a:endParaRPr lang="nl-NL"/>
          </a:p>
        </p:txBody>
      </p:sp>
    </p:spTree>
    <p:extLst>
      <p:ext uri="{BB962C8B-B14F-4D97-AF65-F5344CB8AC3E}">
        <p14:creationId xmlns:p14="http://schemas.microsoft.com/office/powerpoint/2010/main" val="288858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Eva</a:t>
            </a:r>
          </a:p>
        </p:txBody>
      </p:sp>
      <p:sp>
        <p:nvSpPr>
          <p:cNvPr id="4" name="Tijdelijke aanduiding voor dianummer 3"/>
          <p:cNvSpPr>
            <a:spLocks noGrp="1"/>
          </p:cNvSpPr>
          <p:nvPr>
            <p:ph type="sldNum" sz="quarter" idx="5"/>
          </p:nvPr>
        </p:nvSpPr>
        <p:spPr/>
        <p:txBody>
          <a:bodyPr/>
          <a:lstStyle/>
          <a:p>
            <a:fld id="{E5FE98A5-7A3B-4146-B874-2ACFAAF7B979}" type="slidenum">
              <a:rPr lang="nl-NL" smtClean="0"/>
              <a:t>15</a:t>
            </a:fld>
            <a:endParaRPr lang="nl-NL"/>
          </a:p>
        </p:txBody>
      </p:sp>
    </p:spTree>
    <p:extLst>
      <p:ext uri="{BB962C8B-B14F-4D97-AF65-F5344CB8AC3E}">
        <p14:creationId xmlns:p14="http://schemas.microsoft.com/office/powerpoint/2010/main" val="2114244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Eva</a:t>
            </a:r>
          </a:p>
        </p:txBody>
      </p:sp>
      <p:sp>
        <p:nvSpPr>
          <p:cNvPr id="4" name="Tijdelijke aanduiding voor dianummer 3"/>
          <p:cNvSpPr>
            <a:spLocks noGrp="1"/>
          </p:cNvSpPr>
          <p:nvPr>
            <p:ph type="sldNum" sz="quarter" idx="5"/>
          </p:nvPr>
        </p:nvSpPr>
        <p:spPr/>
        <p:txBody>
          <a:bodyPr/>
          <a:lstStyle/>
          <a:p>
            <a:fld id="{E5FE98A5-7A3B-4146-B874-2ACFAAF7B979}" type="slidenum">
              <a:rPr lang="nl-NL" smtClean="0"/>
              <a:t>16</a:t>
            </a:fld>
            <a:endParaRPr lang="nl-NL"/>
          </a:p>
        </p:txBody>
      </p:sp>
    </p:spTree>
    <p:extLst>
      <p:ext uri="{BB962C8B-B14F-4D97-AF65-F5344CB8AC3E}">
        <p14:creationId xmlns:p14="http://schemas.microsoft.com/office/powerpoint/2010/main" val="3639159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Evva</a:t>
            </a:r>
            <a:endParaRPr lang="nl-NL" dirty="0"/>
          </a:p>
        </p:txBody>
      </p:sp>
      <p:sp>
        <p:nvSpPr>
          <p:cNvPr id="4" name="Tijdelijke aanduiding voor dianummer 3"/>
          <p:cNvSpPr>
            <a:spLocks noGrp="1"/>
          </p:cNvSpPr>
          <p:nvPr>
            <p:ph type="sldNum" sz="quarter" idx="5"/>
          </p:nvPr>
        </p:nvSpPr>
        <p:spPr/>
        <p:txBody>
          <a:bodyPr/>
          <a:lstStyle/>
          <a:p>
            <a:fld id="{E5FE98A5-7A3B-4146-B874-2ACFAAF7B979}" type="slidenum">
              <a:rPr lang="nl-NL" smtClean="0"/>
              <a:t>17</a:t>
            </a:fld>
            <a:endParaRPr lang="nl-NL"/>
          </a:p>
        </p:txBody>
      </p:sp>
    </p:spTree>
    <p:extLst>
      <p:ext uri="{BB962C8B-B14F-4D97-AF65-F5344CB8AC3E}">
        <p14:creationId xmlns:p14="http://schemas.microsoft.com/office/powerpoint/2010/main" val="1808563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Eva</a:t>
            </a:r>
          </a:p>
          <a:p>
            <a:r>
              <a:rPr lang="nl-NL" b="0" i="0" dirty="0">
                <a:solidFill>
                  <a:srgbClr val="323130"/>
                </a:solidFill>
                <a:effectLst/>
                <a:latin typeface="Segoe UI" panose="020B0502040204020203" pitchFamily="34" charset="0"/>
              </a:rPr>
              <a:t>In deze onderwijseenheid gaan studenten aan de slag met </a:t>
            </a:r>
            <a:r>
              <a:rPr lang="nl-NL" b="1" i="0" dirty="0">
                <a:solidFill>
                  <a:srgbClr val="323130"/>
                </a:solidFill>
                <a:effectLst/>
                <a:latin typeface="Segoe UI" panose="020B0502040204020203" pitchFamily="34" charset="0"/>
              </a:rPr>
              <a:t>hoe zij leerlingen kunnen laten nadenken over hun plek in de samenleving </a:t>
            </a:r>
            <a:r>
              <a:rPr lang="nl-NL" b="0" i="0" dirty="0">
                <a:solidFill>
                  <a:srgbClr val="323130"/>
                </a:solidFill>
                <a:effectLst/>
                <a:latin typeface="Segoe UI" panose="020B0502040204020203" pitchFamily="34" charset="0"/>
              </a:rPr>
              <a:t>en hoe zij </a:t>
            </a:r>
            <a:r>
              <a:rPr lang="nl-NL" b="1" i="0" dirty="0">
                <a:solidFill>
                  <a:srgbClr val="323130"/>
                </a:solidFill>
                <a:effectLst/>
                <a:latin typeface="Segoe UI" panose="020B0502040204020203" pitchFamily="34" charset="0"/>
              </a:rPr>
              <a:t>hen vaardigheden kunnen aanleren om actief aan deze samenleving </a:t>
            </a:r>
            <a:r>
              <a:rPr lang="nl-NL" b="0" i="0" dirty="0">
                <a:solidFill>
                  <a:srgbClr val="323130"/>
                </a:solidFill>
                <a:effectLst/>
                <a:latin typeface="Segoe UI" panose="020B0502040204020203" pitchFamily="34" charset="0"/>
              </a:rPr>
              <a:t>bij te kunnen dragen. </a:t>
            </a:r>
          </a:p>
          <a:p>
            <a:r>
              <a:rPr lang="nl-NL" b="0" i="0" dirty="0">
                <a:solidFill>
                  <a:srgbClr val="323130"/>
                </a:solidFill>
                <a:effectLst/>
                <a:latin typeface="Segoe UI" panose="020B0502040204020203" pitchFamily="34" charset="0"/>
              </a:rPr>
              <a:t>Studenten </a:t>
            </a:r>
            <a:r>
              <a:rPr lang="nl-NL" b="1" i="0" dirty="0">
                <a:solidFill>
                  <a:srgbClr val="323130"/>
                </a:solidFill>
                <a:effectLst/>
                <a:latin typeface="Segoe UI" panose="020B0502040204020203" pitchFamily="34" charset="0"/>
              </a:rPr>
              <a:t>oefenen met áctief (wereld)burgerschap </a:t>
            </a:r>
            <a:r>
              <a:rPr lang="nl-NL" b="0" i="0" dirty="0">
                <a:solidFill>
                  <a:srgbClr val="323130"/>
                </a:solidFill>
                <a:effectLst/>
                <a:latin typeface="Segoe UI" panose="020B0502040204020203" pitchFamily="34" charset="0"/>
              </a:rPr>
              <a:t>in hun groep door samen met de kinderen zich in te zetten voor een betere wereld, met behulp van </a:t>
            </a:r>
            <a:r>
              <a:rPr lang="nl-NL" b="1" i="0" dirty="0">
                <a:solidFill>
                  <a:srgbClr val="323130"/>
                </a:solidFill>
                <a:effectLst/>
                <a:latin typeface="Segoe UI" panose="020B0502040204020203" pitchFamily="34" charset="0"/>
              </a:rPr>
              <a:t>onderwijs in sociaal ondernemen</a:t>
            </a:r>
            <a:r>
              <a:rPr lang="nl-NL" b="0" i="0" dirty="0">
                <a:solidFill>
                  <a:srgbClr val="323130"/>
                </a:solidFill>
                <a:effectLst/>
                <a:latin typeface="Segoe UI" panose="020B0502040204020203" pitchFamily="34" charset="0"/>
              </a:rPr>
              <a:t>. Belangrijk hierbij is dat de </a:t>
            </a:r>
            <a:r>
              <a:rPr lang="nl-NL" b="1" i="0" dirty="0">
                <a:solidFill>
                  <a:srgbClr val="323130"/>
                </a:solidFill>
                <a:effectLst/>
                <a:latin typeface="Segoe UI" panose="020B0502040204020203" pitchFamily="34" charset="0"/>
              </a:rPr>
              <a:t>kinderen in dit proces de hoofdrol </a:t>
            </a:r>
            <a:r>
              <a:rPr lang="nl-NL" b="0" i="0" dirty="0">
                <a:solidFill>
                  <a:srgbClr val="323130"/>
                </a:solidFill>
                <a:effectLst/>
                <a:latin typeface="Segoe UI" panose="020B0502040204020203" pitchFamily="34" charset="0"/>
              </a:rPr>
              <a:t>hebben.</a:t>
            </a:r>
          </a:p>
          <a:p>
            <a:r>
              <a:rPr lang="nl-NL" b="0" i="0" dirty="0">
                <a:solidFill>
                  <a:srgbClr val="323130"/>
                </a:solidFill>
                <a:effectLst/>
                <a:latin typeface="Segoe UI" panose="020B0502040204020203" pitchFamily="34" charset="0"/>
              </a:rPr>
              <a:t>Studenten gaan aan de slag met </a:t>
            </a:r>
            <a:r>
              <a:rPr lang="nl-NL" b="0" i="0" dirty="0">
                <a:solidFill>
                  <a:srgbClr val="323130"/>
                </a:solidFill>
                <a:effectLst/>
                <a:highlight>
                  <a:srgbClr val="FFFF00"/>
                </a:highlight>
                <a:latin typeface="Segoe UI" panose="020B0502040204020203" pitchFamily="34" charset="0"/>
              </a:rPr>
              <a:t>(wereld)burgerschap, geschiedenis, NMT, aardrijkskunde en onderwijskunde/pedagogiek</a:t>
            </a:r>
            <a:r>
              <a:rPr lang="nl-NL" b="0" i="0" dirty="0">
                <a:solidFill>
                  <a:srgbClr val="323130"/>
                </a:solidFill>
                <a:effectLst/>
                <a:latin typeface="Segoe UI" panose="020B0502040204020203" pitchFamily="34" charset="0"/>
              </a:rPr>
              <a:t>. Daarnaast is er aandacht </a:t>
            </a:r>
            <a:r>
              <a:rPr lang="nl-NL" b="0" i="0" dirty="0">
                <a:solidFill>
                  <a:srgbClr val="323130"/>
                </a:solidFill>
                <a:effectLst/>
                <a:highlight>
                  <a:srgbClr val="FFFF00"/>
                </a:highlight>
                <a:latin typeface="Segoe UI" panose="020B0502040204020203" pitchFamily="34" charset="0"/>
              </a:rPr>
              <a:t>voor drama, taal, digitale geletterdheid, Engels en GLV. </a:t>
            </a:r>
          </a:p>
          <a:p>
            <a:endParaRPr lang="nl-NL" b="0" i="0" dirty="0">
              <a:solidFill>
                <a:srgbClr val="323130"/>
              </a:solidFill>
              <a:effectLst/>
              <a:latin typeface="Segoe UI" panose="020B0502040204020203" pitchFamily="34" charset="0"/>
            </a:endParaRPr>
          </a:p>
          <a:p>
            <a:r>
              <a:rPr lang="nl-NL" b="0" i="0" dirty="0">
                <a:solidFill>
                  <a:srgbClr val="323130"/>
                </a:solidFill>
                <a:effectLst/>
                <a:latin typeface="Segoe UI" panose="020B0502040204020203" pitchFamily="34" charset="0"/>
              </a:rPr>
              <a:t>Deze zonnebril is afkomstig uit het </a:t>
            </a:r>
            <a:r>
              <a:rPr lang="nl-NL" b="1" i="0" dirty="0">
                <a:solidFill>
                  <a:srgbClr val="323130"/>
                </a:solidFill>
                <a:effectLst/>
                <a:latin typeface="Segoe UI" panose="020B0502040204020203" pitchFamily="34" charset="0"/>
              </a:rPr>
              <a:t>project van vorig</a:t>
            </a:r>
            <a:r>
              <a:rPr lang="nl-NL" b="0" i="0" dirty="0">
                <a:solidFill>
                  <a:srgbClr val="323130"/>
                </a:solidFill>
                <a:effectLst/>
                <a:latin typeface="Segoe UI" panose="020B0502040204020203" pitchFamily="34" charset="0"/>
              </a:rPr>
              <a:t> jaar een van onze studenten met haar </a:t>
            </a:r>
            <a:r>
              <a:rPr lang="nl-NL" b="1" i="0" dirty="0">
                <a:solidFill>
                  <a:srgbClr val="323130"/>
                </a:solidFill>
                <a:effectLst/>
                <a:latin typeface="Segoe UI" panose="020B0502040204020203" pitchFamily="34" charset="0"/>
              </a:rPr>
              <a:t>groep 6. </a:t>
            </a:r>
          </a:p>
          <a:p>
            <a:r>
              <a:rPr lang="nl-NL" b="0" i="0" dirty="0">
                <a:solidFill>
                  <a:srgbClr val="323130"/>
                </a:solidFill>
                <a:effectLst/>
                <a:latin typeface="Segoe UI" panose="020B0502040204020203" pitchFamily="34" charset="0"/>
              </a:rPr>
              <a:t>Project OiSO met </a:t>
            </a:r>
            <a:r>
              <a:rPr lang="nl-NL" b="1" i="0" dirty="0">
                <a:solidFill>
                  <a:srgbClr val="323130"/>
                </a:solidFill>
                <a:effectLst/>
                <a:latin typeface="Segoe UI" panose="020B0502040204020203" pitchFamily="34" charset="0"/>
              </a:rPr>
              <a:t>thema klimaatverandering</a:t>
            </a:r>
            <a:r>
              <a:rPr lang="nl-NL" b="0" i="0" dirty="0">
                <a:solidFill>
                  <a:srgbClr val="323130"/>
                </a:solidFill>
                <a:effectLst/>
                <a:latin typeface="Segoe UI" panose="020B0502040204020203" pitchFamily="34" charset="0"/>
              </a:rPr>
              <a:t>. </a:t>
            </a:r>
          </a:p>
          <a:p>
            <a:r>
              <a:rPr lang="nl-NL" b="0" i="0" dirty="0">
                <a:solidFill>
                  <a:srgbClr val="323130"/>
                </a:solidFill>
                <a:effectLst/>
                <a:latin typeface="Segoe UI" panose="020B0502040204020203" pitchFamily="34" charset="0"/>
              </a:rPr>
              <a:t>Zakjes met zaadjes door de brievenbussen.</a:t>
            </a:r>
          </a:p>
          <a:p>
            <a:r>
              <a:rPr lang="nl-NL" b="0" i="0" dirty="0">
                <a:solidFill>
                  <a:srgbClr val="323130"/>
                </a:solidFill>
                <a:effectLst/>
                <a:latin typeface="Segoe UI" panose="020B0502040204020203" pitchFamily="34" charset="0"/>
              </a:rPr>
              <a:t>Student ingezet op </a:t>
            </a:r>
            <a:r>
              <a:rPr lang="nl-NL" b="1" i="0" dirty="0">
                <a:solidFill>
                  <a:srgbClr val="323130"/>
                </a:solidFill>
                <a:effectLst/>
                <a:latin typeface="Segoe UI" panose="020B0502040204020203" pitchFamily="34" charset="0"/>
              </a:rPr>
              <a:t>‘</a:t>
            </a:r>
            <a:r>
              <a:rPr lang="nl-NL" b="1" i="0" dirty="0" err="1">
                <a:solidFill>
                  <a:srgbClr val="323130"/>
                </a:solidFill>
                <a:effectLst/>
                <a:latin typeface="Segoe UI" panose="020B0502040204020203" pitchFamily="34" charset="0"/>
              </a:rPr>
              <a:t>place</a:t>
            </a:r>
            <a:r>
              <a:rPr lang="nl-NL" b="1" i="0" dirty="0">
                <a:solidFill>
                  <a:srgbClr val="323130"/>
                </a:solidFill>
                <a:effectLst/>
                <a:latin typeface="Segoe UI" panose="020B0502040204020203" pitchFamily="34" charset="0"/>
              </a:rPr>
              <a:t> </a:t>
            </a:r>
            <a:r>
              <a:rPr lang="nl-NL" b="1" i="0" dirty="0" err="1">
                <a:solidFill>
                  <a:srgbClr val="323130"/>
                </a:solidFill>
                <a:effectLst/>
                <a:latin typeface="Segoe UI" panose="020B0502040204020203" pitchFamily="34" charset="0"/>
              </a:rPr>
              <a:t>attachement</a:t>
            </a:r>
            <a:r>
              <a:rPr lang="nl-NL" b="0" i="0" dirty="0">
                <a:solidFill>
                  <a:srgbClr val="323130"/>
                </a:solidFill>
                <a:effectLst/>
                <a:latin typeface="Segoe UI" panose="020B0502040204020203" pitchFamily="34" charset="0"/>
              </a:rPr>
              <a:t>’ de verbondenheid met de plek - </a:t>
            </a:r>
            <a:r>
              <a:rPr lang="nl-NL" b="1" i="0" dirty="0">
                <a:solidFill>
                  <a:srgbClr val="323130"/>
                </a:solidFill>
                <a:effectLst/>
                <a:latin typeface="Segoe UI" panose="020B0502040204020203" pitchFamily="34" charset="0"/>
              </a:rPr>
              <a:t>leerlingen vanuit waarden in actie </a:t>
            </a:r>
            <a:r>
              <a:rPr lang="nl-NL" b="0" i="0" dirty="0">
                <a:solidFill>
                  <a:srgbClr val="323130"/>
                </a:solidFill>
                <a:effectLst/>
                <a:latin typeface="Segoe UI" panose="020B0502040204020203" pitchFamily="34" charset="0"/>
              </a:rPr>
              <a:t>voor betere omgeving.</a:t>
            </a:r>
          </a:p>
          <a:p>
            <a:r>
              <a:rPr lang="nl-NL" b="0" i="0" dirty="0">
                <a:solidFill>
                  <a:srgbClr val="323130"/>
                </a:solidFill>
                <a:effectLst/>
                <a:latin typeface="Segoe UI" panose="020B0502040204020203" pitchFamily="34" charset="0"/>
              </a:rPr>
              <a:t>Succes: Leerlingen vanaf nu </a:t>
            </a:r>
            <a:r>
              <a:rPr lang="nl-NL" b="1" i="0" dirty="0">
                <a:solidFill>
                  <a:srgbClr val="323130"/>
                </a:solidFill>
                <a:effectLst/>
                <a:latin typeface="Segoe UI" panose="020B0502040204020203" pitchFamily="34" charset="0"/>
              </a:rPr>
              <a:t>minimaal twee keer per jaar </a:t>
            </a:r>
            <a:r>
              <a:rPr lang="nl-NL" b="0" i="0" dirty="0">
                <a:solidFill>
                  <a:srgbClr val="323130"/>
                </a:solidFill>
                <a:effectLst/>
                <a:latin typeface="Segoe UI" panose="020B0502040204020203" pitchFamily="34" charset="0"/>
              </a:rPr>
              <a:t>rondbrengen zaadjes + </a:t>
            </a:r>
            <a:r>
              <a:rPr lang="nl-NL" b="1" i="0" dirty="0">
                <a:solidFill>
                  <a:srgbClr val="323130"/>
                </a:solidFill>
                <a:effectLst/>
                <a:latin typeface="Segoe UI" panose="020B0502040204020203" pitchFamily="34" charset="0"/>
              </a:rPr>
              <a:t>groen </a:t>
            </a:r>
            <a:r>
              <a:rPr lang="nl-NL" b="1" i="0" dirty="0" err="1">
                <a:solidFill>
                  <a:srgbClr val="323130"/>
                </a:solidFill>
                <a:effectLst/>
                <a:latin typeface="Segoe UI" panose="020B0502040204020203" pitchFamily="34" charset="0"/>
              </a:rPr>
              <a:t>schooldak</a:t>
            </a:r>
            <a:r>
              <a:rPr lang="nl-NL" b="0" i="0" dirty="0">
                <a:solidFill>
                  <a:srgbClr val="323130"/>
                </a:solidFill>
                <a:effectLst/>
                <a:latin typeface="Segoe UI" panose="020B0502040204020203" pitchFamily="34" charset="0"/>
              </a:rPr>
              <a:t>, in gesprek met de directrice. </a:t>
            </a:r>
          </a:p>
          <a:p>
            <a:r>
              <a:rPr lang="nl-NL" b="0" i="0" dirty="0">
                <a:solidFill>
                  <a:srgbClr val="323130"/>
                </a:solidFill>
                <a:effectLst/>
                <a:latin typeface="Segoe UI" panose="020B0502040204020203" pitchFamily="34" charset="0"/>
              </a:rPr>
              <a:t>Niet mogelijk -&gt; </a:t>
            </a:r>
            <a:r>
              <a:rPr lang="nl-NL" b="1" i="0" dirty="0">
                <a:solidFill>
                  <a:srgbClr val="323130"/>
                </a:solidFill>
                <a:effectLst/>
                <a:latin typeface="Segoe UI" panose="020B0502040204020203" pitchFamily="34" charset="0"/>
              </a:rPr>
              <a:t>schoolmoestuintjes. </a:t>
            </a:r>
            <a:r>
              <a:rPr lang="nl-NL" b="0" i="0" dirty="0">
                <a:solidFill>
                  <a:srgbClr val="323130"/>
                </a:solidFill>
                <a:effectLst/>
                <a:latin typeface="Segoe UI" panose="020B0502040204020203" pitchFamily="34" charset="0"/>
              </a:rPr>
              <a:t>Er wordt een verzoek ingediend bij de gemeente en er is een </a:t>
            </a:r>
            <a:r>
              <a:rPr lang="nl-NL" b="1" i="0" dirty="0">
                <a:solidFill>
                  <a:srgbClr val="323130"/>
                </a:solidFill>
                <a:effectLst/>
                <a:latin typeface="Segoe UI" panose="020B0502040204020203" pitchFamily="34" charset="0"/>
              </a:rPr>
              <a:t>handtekeningenactie</a:t>
            </a:r>
            <a:r>
              <a:rPr lang="nl-NL" b="0" i="0" dirty="0">
                <a:solidFill>
                  <a:srgbClr val="323130"/>
                </a:solidFill>
                <a:effectLst/>
                <a:latin typeface="Segoe UI" panose="020B0502040204020203" pitchFamily="34" charset="0"/>
              </a:rPr>
              <a:t> op touw gezet om dit verzoek kracht bij te zetten. </a:t>
            </a:r>
            <a:endParaRPr lang="nl-NL" dirty="0"/>
          </a:p>
        </p:txBody>
      </p:sp>
      <p:sp>
        <p:nvSpPr>
          <p:cNvPr id="4" name="Tijdelijke aanduiding voor dianummer 3"/>
          <p:cNvSpPr>
            <a:spLocks noGrp="1"/>
          </p:cNvSpPr>
          <p:nvPr>
            <p:ph type="sldNum" sz="quarter" idx="5"/>
          </p:nvPr>
        </p:nvSpPr>
        <p:spPr/>
        <p:txBody>
          <a:bodyPr/>
          <a:lstStyle/>
          <a:p>
            <a:fld id="{E5FE98A5-7A3B-4146-B874-2ACFAAF7B979}" type="slidenum">
              <a:rPr lang="nl-NL" smtClean="0"/>
              <a:t>18</a:t>
            </a:fld>
            <a:endParaRPr lang="nl-NL"/>
          </a:p>
        </p:txBody>
      </p:sp>
    </p:spTree>
    <p:extLst>
      <p:ext uri="{BB962C8B-B14F-4D97-AF65-F5344CB8AC3E}">
        <p14:creationId xmlns:p14="http://schemas.microsoft.com/office/powerpoint/2010/main" val="2092192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dirty="0"/>
              <a:t>Marijke</a:t>
            </a:r>
          </a:p>
        </p:txBody>
      </p:sp>
      <p:sp>
        <p:nvSpPr>
          <p:cNvPr id="4" name="Tijdelijke aanduiding voor dianummer 3"/>
          <p:cNvSpPr>
            <a:spLocks noGrp="1"/>
          </p:cNvSpPr>
          <p:nvPr>
            <p:ph type="sldNum" sz="quarter" idx="5"/>
          </p:nvPr>
        </p:nvSpPr>
        <p:spPr/>
        <p:txBody>
          <a:bodyPr/>
          <a:lstStyle/>
          <a:p>
            <a:fld id="{A2DB11E1-375A-412F-A392-4C7A88057836}" type="slidenum">
              <a:rPr lang="nl-NL" smtClean="0"/>
              <a:t>19</a:t>
            </a:fld>
            <a:endParaRPr lang="nl-NL"/>
          </a:p>
        </p:txBody>
      </p:sp>
    </p:spTree>
    <p:extLst>
      <p:ext uri="{BB962C8B-B14F-4D97-AF65-F5344CB8AC3E}">
        <p14:creationId xmlns:p14="http://schemas.microsoft.com/office/powerpoint/2010/main" val="1078232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dirty="0"/>
              <a:t>Marijke</a:t>
            </a:r>
          </a:p>
          <a:p>
            <a:r>
              <a:rPr lang="nl-NL" dirty="0"/>
              <a:t>2. Korte schets van het programma</a:t>
            </a:r>
          </a:p>
          <a:p>
            <a:endParaRPr lang="nl-NL" dirty="0"/>
          </a:p>
          <a:p>
            <a:r>
              <a:rPr lang="nl-NL" sz="1200" dirty="0"/>
              <a:t>We starten met het geven van een korte (theoretische) inleiding over Onderwijs in Sociaal Ondernemerschap (OiSO) voor degenen die nog niet bekend zijn met dit onderwijs: </a:t>
            </a:r>
            <a:r>
              <a:rPr lang="nl-NL" sz="1200" i="1" dirty="0"/>
              <a:t>waarom</a:t>
            </a:r>
            <a:r>
              <a:rPr lang="nl-NL" sz="1200" dirty="0"/>
              <a:t> is OiSO belangrijk, </a:t>
            </a:r>
            <a:r>
              <a:rPr lang="nl-NL" sz="1200" i="1" dirty="0"/>
              <a:t>wat </a:t>
            </a:r>
            <a:r>
              <a:rPr lang="nl-NL" sz="1200" dirty="0"/>
              <a:t>houdt OiSO en </a:t>
            </a:r>
            <a:r>
              <a:rPr lang="nl-NL" sz="1200" i="1" dirty="0"/>
              <a:t>hoe</a:t>
            </a:r>
            <a:r>
              <a:rPr lang="nl-NL" sz="1200" dirty="0"/>
              <a:t> kan OiSO op de basisschool vormgegeven worden? Ook informeren we u kort waarom en hoe OiSO in het Marnix curriculum is opgenomen</a:t>
            </a:r>
          </a:p>
          <a:p>
            <a:endParaRPr lang="nl-NL" sz="1200" dirty="0"/>
          </a:p>
          <a:p>
            <a:r>
              <a:rPr lang="nl-NL" sz="1200" dirty="0"/>
              <a:t>Maar dit is een ‘workshop’ dus er moet ook door u gewerkt worden! Na deze inleiding is het tijd om de digitale toolkit voor OiSO samen te verkennen wat betreft opzet en inhoud (Toolkit safari) en (exemplarisch) kennis te maken met een aantal concrete werkvormen (Toolkit tapas) die opgenomen zijn in de toolkit. </a:t>
            </a:r>
          </a:p>
          <a:p>
            <a:endParaRPr lang="nl-NL" sz="1200" dirty="0"/>
          </a:p>
          <a:p>
            <a:r>
              <a:rPr lang="nl-NL" sz="1200" dirty="0"/>
              <a:t>We sluiten de workshop af met het verkennen van mogelijkheden van invoering van OiSO in de eigen school, het ondersteunen van Marnix studenten bij het vormgeven van OiSO in de praktijkschool en het aanreiken van mogelijkheden voor verdieping m.b.t. OiSO. </a:t>
            </a:r>
          </a:p>
          <a:p>
            <a:endParaRPr lang="nl-NL" sz="1200" dirty="0"/>
          </a:p>
        </p:txBody>
      </p:sp>
      <p:sp>
        <p:nvSpPr>
          <p:cNvPr id="4" name="Tijdelijke aanduiding voor dianummer 3"/>
          <p:cNvSpPr>
            <a:spLocks noGrp="1"/>
          </p:cNvSpPr>
          <p:nvPr>
            <p:ph type="sldNum" sz="quarter" idx="5"/>
          </p:nvPr>
        </p:nvSpPr>
        <p:spPr/>
        <p:txBody>
          <a:bodyPr/>
          <a:lstStyle/>
          <a:p>
            <a:fld id="{A2DB11E1-375A-412F-A392-4C7A88057836}" type="slidenum">
              <a:rPr lang="nl-NL" smtClean="0"/>
              <a:t>2</a:t>
            </a:fld>
            <a:endParaRPr lang="nl-NL"/>
          </a:p>
        </p:txBody>
      </p:sp>
    </p:spTree>
    <p:extLst>
      <p:ext uri="{BB962C8B-B14F-4D97-AF65-F5344CB8AC3E}">
        <p14:creationId xmlns:p14="http://schemas.microsoft.com/office/powerpoint/2010/main" val="2633960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dirty="0"/>
              <a:t>Marijke</a:t>
            </a:r>
          </a:p>
        </p:txBody>
      </p:sp>
      <p:sp>
        <p:nvSpPr>
          <p:cNvPr id="4" name="Tijdelijke aanduiding voor dianummer 3"/>
          <p:cNvSpPr>
            <a:spLocks noGrp="1"/>
          </p:cNvSpPr>
          <p:nvPr>
            <p:ph type="sldNum" sz="quarter" idx="5"/>
          </p:nvPr>
        </p:nvSpPr>
        <p:spPr/>
        <p:txBody>
          <a:bodyPr/>
          <a:lstStyle/>
          <a:p>
            <a:fld id="{A2DB11E1-375A-412F-A392-4C7A88057836}" type="slidenum">
              <a:rPr lang="nl-NL" smtClean="0"/>
              <a:t>20</a:t>
            </a:fld>
            <a:endParaRPr lang="nl-NL"/>
          </a:p>
        </p:txBody>
      </p:sp>
    </p:spTree>
    <p:extLst>
      <p:ext uri="{BB962C8B-B14F-4D97-AF65-F5344CB8AC3E}">
        <p14:creationId xmlns:p14="http://schemas.microsoft.com/office/powerpoint/2010/main" val="8469965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1B3A1-2265-0F6B-993D-0A8FF71ABC4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F3B52F2-AB98-4644-0363-0A69CCE89D4F}"/>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7D030F9A-DC07-F9A5-DDA4-5A700F01489D}"/>
              </a:ext>
            </a:extLst>
          </p:cNvPr>
          <p:cNvSpPr>
            <a:spLocks noGrp="1"/>
          </p:cNvSpPr>
          <p:nvPr>
            <p:ph type="body" idx="1"/>
          </p:nvPr>
        </p:nvSpPr>
        <p:spPr/>
        <p:txBody>
          <a:bodyPr/>
          <a:lstStyle/>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Marijke</a:t>
            </a:r>
          </a:p>
        </p:txBody>
      </p:sp>
      <p:sp>
        <p:nvSpPr>
          <p:cNvPr id="4" name="Tijdelijke aanduiding voor dianummer 3">
            <a:extLst>
              <a:ext uri="{FF2B5EF4-FFF2-40B4-BE49-F238E27FC236}">
                <a16:creationId xmlns:a16="http://schemas.microsoft.com/office/drawing/2014/main" id="{B31AB96D-4461-EAD0-F54B-8A12D64731C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77534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b="0" dirty="0"/>
              <a:t>Marijke</a:t>
            </a:r>
          </a:p>
          <a:p>
            <a:r>
              <a:rPr lang="nl-NL" b="1" dirty="0"/>
              <a:t>Website-safari (ontdekkend leren)</a:t>
            </a:r>
          </a:p>
          <a:p>
            <a:endParaRPr lang="nl-NL" b="1" dirty="0"/>
          </a:p>
          <a:p>
            <a:r>
              <a:rPr lang="nl-NL" b="1" dirty="0"/>
              <a:t>Voorbereiding: </a:t>
            </a:r>
            <a:r>
              <a:rPr lang="nl-NL" b="0" dirty="0"/>
              <a:t>ongeveer 24 safarikaarten met vragen over de website maken (6 kaarten voor 4 groepen?)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a:effectLst/>
                <a:latin typeface="Calibri" panose="020F0502020204030204" pitchFamily="34" charset="0"/>
                <a:ea typeface="Calibri" panose="020F0502020204030204" pitchFamily="34" charset="0"/>
                <a:cs typeface="Times New Roman" panose="02020603050405020304" pitchFamily="18" charset="0"/>
              </a:rPr>
              <a:t>Benodigde tijd:</a:t>
            </a:r>
            <a:r>
              <a:rPr lang="nl-NL" sz="1200" dirty="0">
                <a:effectLst/>
                <a:latin typeface="Calibri" panose="020F0502020204030204" pitchFamily="34" charset="0"/>
                <a:ea typeface="Calibri" panose="020F0502020204030204" pitchFamily="34" charset="0"/>
                <a:cs typeface="Times New Roman" panose="02020603050405020304" pitchFamily="18" charset="0"/>
              </a:rPr>
              <a:t> 15 minuten</a:t>
            </a:r>
            <a:endParaRPr lang="nl-NL" b="1" dirty="0"/>
          </a:p>
          <a:p>
            <a:r>
              <a:rPr lang="nl-NL" b="1" dirty="0"/>
              <a:t>Doel:</a:t>
            </a:r>
            <a:r>
              <a:rPr lang="nl-NL" dirty="0"/>
              <a:t> kennismaken met </a:t>
            </a:r>
            <a:r>
              <a:rPr lang="nl-NL" i="1" dirty="0"/>
              <a:t>de inhoud en structuur </a:t>
            </a:r>
            <a:r>
              <a:rPr lang="nl-NL" dirty="0"/>
              <a:t>van de site.</a:t>
            </a:r>
            <a:br>
              <a:rPr lang="nl-NL" dirty="0"/>
            </a:br>
            <a:r>
              <a:rPr lang="nl-NL" b="1" dirty="0"/>
              <a:t>Werkwijze:</a:t>
            </a:r>
            <a:endParaRPr lang="nl-NL" dirty="0"/>
          </a:p>
          <a:p>
            <a:pPr marL="171450" indent="-171450">
              <a:buFont typeface="Arial" panose="020B0604020202020204" pitchFamily="34" charset="0"/>
              <a:buChar char="•"/>
            </a:pPr>
            <a:r>
              <a:rPr lang="nl-NL" dirty="0"/>
              <a:t>Verdeel de deelnemers in duo’s of kleine groepjes.</a:t>
            </a:r>
          </a:p>
          <a:p>
            <a:pPr marL="171450" indent="-171450">
              <a:buFont typeface="Arial" panose="020B0604020202020204" pitchFamily="34" charset="0"/>
              <a:buChar char="•"/>
            </a:pPr>
            <a:r>
              <a:rPr lang="nl-NL" dirty="0"/>
              <a:t>Geef elke groep 4</a:t>
            </a:r>
            <a:r>
              <a:rPr lang="nl-NL" i="0" dirty="0"/>
              <a:t> safari kaarten met verschillende kleuren (groen: FAQ’s; Blauw: Wegwijzer/flowchart; Paars: Aanpak; Oranje: Werkvormen.</a:t>
            </a:r>
          </a:p>
          <a:p>
            <a:pPr marL="171450" indent="-171450">
              <a:buFont typeface="Arial" panose="020B0604020202020204" pitchFamily="34" charset="0"/>
              <a:buChar char="•"/>
            </a:pPr>
            <a:r>
              <a:rPr lang="nl-NL" i="0" dirty="0"/>
              <a:t>Elk groepje gaat ‘op jacht’ naar de antwoorden en doet ervaringen op met de app/website (10 minuten)</a:t>
            </a:r>
          </a:p>
          <a:p>
            <a:pPr marL="171450" indent="-171450">
              <a:buFont typeface="Arial" panose="020B0604020202020204" pitchFamily="34" charset="0"/>
              <a:buChar char="•"/>
            </a:pPr>
            <a:r>
              <a:rPr lang="nl-NL" i="0" dirty="0"/>
              <a:t>Laat elke subgroep de vaststellen wat hun meest waardevolle vondst is geweest (2 minuten)</a:t>
            </a:r>
          </a:p>
          <a:p>
            <a:pPr marL="171450" indent="-171450">
              <a:buFont typeface="Arial" panose="020B0604020202020204" pitchFamily="34" charset="0"/>
              <a:buChar char="•"/>
            </a:pPr>
            <a:r>
              <a:rPr lang="nl-NL" i="0" dirty="0"/>
              <a:t>Elke groep deelt zijn vondst in de grote groep (2 minuten) </a:t>
            </a:r>
          </a:p>
          <a:p>
            <a:pPr lvl="1"/>
            <a:endParaRPr lang="nl-NL" dirty="0"/>
          </a:p>
          <a:p>
            <a:pPr lvl="1"/>
            <a:endParaRPr lang="nl-NL" dirty="0"/>
          </a:p>
          <a:p>
            <a:pPr lvl="1"/>
            <a:endParaRPr lang="nl-NL" dirty="0"/>
          </a:p>
          <a:p>
            <a:pPr lvl="1"/>
            <a:endParaRPr lang="nl-NL" dirty="0"/>
          </a:p>
          <a:p>
            <a:pPr lvl="1"/>
            <a:r>
              <a:rPr lang="nl-NL" dirty="0"/>
              <a:t>Vind een voorbeeld van een praktijkverhaal dat je inspireert.</a:t>
            </a:r>
          </a:p>
          <a:p>
            <a:pPr lvl="1"/>
            <a:r>
              <a:rPr lang="nl-NL" dirty="0"/>
              <a:t>Zoek uit waar je ondersteuning kunt vinden als je zelf aan de slag wilt.</a:t>
            </a:r>
          </a:p>
          <a:p>
            <a:pPr lvl="1"/>
            <a:r>
              <a:rPr lang="nl-NL" dirty="0"/>
              <a:t>Waar zit de meest verrassende bron of tool volgens jullie?</a:t>
            </a:r>
          </a:p>
          <a:p>
            <a:pPr lvl="1"/>
            <a:r>
              <a:rPr lang="nl-NL" dirty="0"/>
              <a:t>Vind een inspirerend citaat.</a:t>
            </a:r>
          </a:p>
          <a:p>
            <a:pPr lvl="1"/>
            <a:r>
              <a:rPr lang="nl-NL" dirty="0"/>
              <a:t>Klik op iets dat je nog niet kent.</a:t>
            </a:r>
          </a:p>
          <a:p>
            <a:pPr lvl="1"/>
            <a:r>
              <a:rPr lang="nl-NL" dirty="0"/>
              <a:t>Download een bron.</a:t>
            </a:r>
          </a:p>
          <a:p>
            <a:pPr lvl="1"/>
            <a:r>
              <a:rPr lang="nl-NL" dirty="0"/>
              <a:t>Bekijk een video.</a:t>
            </a:r>
          </a:p>
          <a:p>
            <a:endParaRPr lang="nl-NL" dirty="0"/>
          </a:p>
          <a:p>
            <a:pPr>
              <a:lnSpc>
                <a:spcPct val="107000"/>
              </a:lnSpc>
              <a:spcAft>
                <a:spcPts val="800"/>
              </a:spcAf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38799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05470-B5F8-AA1B-370D-021234991C6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E7C5BBC-9632-6EAE-0A64-04FE847BF1F6}"/>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3E397A84-C3EB-A112-7945-4A565E1C4E51}"/>
              </a:ext>
            </a:extLst>
          </p:cNvPr>
          <p:cNvSpPr>
            <a:spLocks noGrp="1"/>
          </p:cNvSpPr>
          <p:nvPr>
            <p:ph type="body" idx="1"/>
          </p:nvPr>
        </p:nvSpPr>
        <p:spPr/>
        <p:txBody>
          <a:bodyPr/>
          <a:lstStyle/>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Marijke</a:t>
            </a:r>
          </a:p>
        </p:txBody>
      </p:sp>
      <p:sp>
        <p:nvSpPr>
          <p:cNvPr id="4" name="Tijdelijke aanduiding voor dianummer 3">
            <a:extLst>
              <a:ext uri="{FF2B5EF4-FFF2-40B4-BE49-F238E27FC236}">
                <a16:creationId xmlns:a16="http://schemas.microsoft.com/office/drawing/2014/main" id="{BA3AB990-001A-4FB6-7B0B-0BFC48F489C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75270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a:lnSpc>
                <a:spcPct val="107000"/>
              </a:lnSpc>
              <a:spcAft>
                <a:spcPts val="800"/>
              </a:spcAft>
            </a:pPr>
            <a:r>
              <a:rPr lang="nl-NL" sz="1800" b="0" dirty="0">
                <a:effectLst/>
                <a:latin typeface="Calibri" panose="020F0502020204030204" pitchFamily="34" charset="0"/>
                <a:ea typeface="Calibri" panose="020F0502020204030204" pitchFamily="34" charset="0"/>
                <a:cs typeface="Times New Roman" panose="02020603050405020304" pitchFamily="18" charset="0"/>
              </a:rPr>
              <a:t>Marijke</a:t>
            </a:r>
          </a:p>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Toolkit Tapas (ontdekkend leren)</a:t>
            </a:r>
          </a:p>
          <a:p>
            <a:pPr>
              <a:lnSpc>
                <a:spcPct val="107000"/>
              </a:lnSpc>
              <a:spcAft>
                <a:spcPts val="800"/>
              </a:spcAf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Voorbereiding:</a:t>
            </a:r>
            <a:r>
              <a:rPr lang="nl-NL" sz="1800" dirty="0">
                <a:effectLst/>
                <a:latin typeface="Calibri" panose="020F0502020204030204" pitchFamily="34" charset="0"/>
                <a:ea typeface="Calibri" panose="020F0502020204030204" pitchFamily="34" charset="0"/>
                <a:cs typeface="Times New Roman" panose="02020603050405020304" pitchFamily="18" charset="0"/>
              </a:rPr>
              <a:t> 3 verschillende toolkitkaarten 4x printen</a:t>
            </a:r>
          </a:p>
          <a:p>
            <a:pPr marL="0" marR="0" lvl="0" indent="0" algn="l" defTabSz="914400" rtl="0" eaLnBrk="1" fontAlgn="auto" latinLnBrk="0" hangingPunct="1">
              <a:lnSpc>
                <a:spcPct val="107000"/>
              </a:lnSpc>
              <a:spcBef>
                <a:spcPts val="0"/>
              </a:spcBef>
              <a:spcAft>
                <a:spcPts val="800"/>
              </a:spcAft>
              <a:buClrTx/>
              <a:buSzTx/>
              <a:buFontTx/>
              <a:buNone/>
              <a:tabLst/>
              <a:defRPr/>
            </a:pPr>
            <a:r>
              <a:rPr lang="nl-NL" sz="1800" b="1" dirty="0">
                <a:effectLst/>
                <a:latin typeface="Calibri" panose="020F0502020204030204" pitchFamily="34" charset="0"/>
                <a:ea typeface="Calibri" panose="020F0502020204030204" pitchFamily="34" charset="0"/>
                <a:cs typeface="Times New Roman" panose="02020603050405020304" pitchFamily="18" charset="0"/>
              </a:rPr>
              <a:t>Benodigde tijd: </a:t>
            </a:r>
            <a:r>
              <a:rPr lang="nl-NL" sz="1800" dirty="0">
                <a:effectLst/>
                <a:latin typeface="Calibri" panose="020F0502020204030204" pitchFamily="34" charset="0"/>
                <a:ea typeface="Calibri" panose="020F0502020204030204" pitchFamily="34" charset="0"/>
                <a:cs typeface="Times New Roman" panose="02020603050405020304" pitchFamily="18" charset="0"/>
              </a:rPr>
              <a:t>15 minuten </a:t>
            </a:r>
            <a:endParaRPr lang="nl-NL"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nl-NL" sz="1800" b="1" dirty="0">
                <a:effectLst/>
                <a:latin typeface="Calibri" panose="020F0502020204030204" pitchFamily="34" charset="0"/>
                <a:ea typeface="Calibri" panose="020F0502020204030204" pitchFamily="34" charset="0"/>
                <a:cs typeface="Times New Roman" panose="02020603050405020304" pitchFamily="18" charset="0"/>
              </a:rPr>
              <a:t>Doel: </a:t>
            </a:r>
            <a:r>
              <a:rPr lang="nl-NL" sz="1800" i="1" dirty="0">
                <a:effectLst/>
                <a:latin typeface="Calibri" panose="020F0502020204030204" pitchFamily="34" charset="0"/>
                <a:ea typeface="Calibri" panose="020F0502020204030204" pitchFamily="34" charset="0"/>
                <a:cs typeface="Times New Roman" panose="02020603050405020304" pitchFamily="18" charset="0"/>
              </a:rPr>
              <a:t>Verkennen en waarderen </a:t>
            </a:r>
            <a:r>
              <a:rPr lang="nl-NL" sz="1800" dirty="0">
                <a:effectLst/>
                <a:latin typeface="Calibri" panose="020F0502020204030204" pitchFamily="34" charset="0"/>
                <a:ea typeface="Calibri" panose="020F0502020204030204" pitchFamily="34" charset="0"/>
                <a:cs typeface="Times New Roman" panose="02020603050405020304" pitchFamily="18" charset="0"/>
              </a:rPr>
              <a:t>van 1 of 2 toolkitkaarten/werkvormen </a:t>
            </a:r>
            <a:endParaRPr lang="nl-NL"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Werkwijze</a:t>
            </a:r>
            <a:r>
              <a:rPr lang="nl-NL" sz="1800" dirty="0">
                <a:effectLst/>
                <a:latin typeface="Calibri" panose="020F0502020204030204" pitchFamily="34" charset="0"/>
                <a:ea typeface="Calibri" panose="020F0502020204030204" pitchFamily="34" charset="0"/>
                <a:cs typeface="Times New Roman" panose="02020603050405020304" pitchFamily="18" charset="0"/>
              </a:rPr>
              <a:t>:</a:t>
            </a:r>
          </a:p>
          <a:p>
            <a:pPr marL="285750" indent="-285750">
              <a:buFont typeface="Arial" panose="020B0604020202020204" pitchFamily="34" charset="0"/>
              <a:buChar char="•"/>
            </a:pPr>
            <a:r>
              <a:rPr lang="nl-NL" sz="1800" b="0" dirty="0"/>
              <a:t>Verdeel de groep in kleine teams (2–3 personen).</a:t>
            </a:r>
          </a:p>
          <a:p>
            <a:pPr marL="285750" indent="-285750">
              <a:buFont typeface="Arial" panose="020B0604020202020204" pitchFamily="34" charset="0"/>
              <a:buChar char="•"/>
            </a:pPr>
            <a:r>
              <a:rPr lang="nl-NL" sz="1800" b="0" dirty="0"/>
              <a:t>Geef elk team één toolkaart</a:t>
            </a:r>
          </a:p>
          <a:p>
            <a:pPr marL="285750" indent="-285750">
              <a:buFont typeface="Arial" panose="020B0604020202020204" pitchFamily="34" charset="0"/>
              <a:buChar char="•"/>
            </a:pPr>
            <a:r>
              <a:rPr lang="nl-NL" sz="1800" dirty="0"/>
              <a:t>Laat hen </a:t>
            </a:r>
            <a:r>
              <a:rPr lang="nl-NL" sz="1800" b="0" dirty="0"/>
              <a:t>5 minuten </a:t>
            </a:r>
            <a:r>
              <a:rPr lang="nl-NL" sz="1800" dirty="0"/>
              <a:t>de kaart verkennen a.d.h.v. de volgende vragen: </a:t>
            </a:r>
          </a:p>
          <a:p>
            <a:pPr marL="514350" indent="-514350">
              <a:buAutoNum type="arabicPeriod"/>
            </a:pPr>
            <a:r>
              <a:rPr lang="nl-NL" sz="1800" dirty="0">
                <a:solidFill>
                  <a:schemeClr val="bg2">
                    <a:lumMod val="50000"/>
                  </a:schemeClr>
                </a:solidFill>
              </a:rPr>
              <a:t>Voor welke handelingsverlegenheid (valkuil) van een leerkracht is deze kaart bedoeld?</a:t>
            </a:r>
          </a:p>
          <a:p>
            <a:pPr marL="514350" indent="-514350">
              <a:buAutoNum type="arabicPeriod"/>
            </a:pPr>
            <a:r>
              <a:rPr lang="nl-NL" sz="1800" dirty="0">
                <a:solidFill>
                  <a:schemeClr val="bg2">
                    <a:lumMod val="50000"/>
                  </a:schemeClr>
                </a:solidFill>
              </a:rPr>
              <a:t>Welk(e) component(en) van het model leren sociaal te ondernemen staat/staan centraal?</a:t>
            </a:r>
          </a:p>
          <a:p>
            <a:pPr marL="514350" indent="-514350">
              <a:buAutoNum type="arabicPeriod"/>
            </a:pPr>
            <a:r>
              <a:rPr lang="nl-NL" sz="1800" dirty="0">
                <a:solidFill>
                  <a:schemeClr val="bg2">
                    <a:lumMod val="50000"/>
                  </a:schemeClr>
                </a:solidFill>
              </a:rPr>
              <a:t>Wat spreekt je aan in deze werkvorm?</a:t>
            </a:r>
          </a:p>
          <a:p>
            <a:pPr marL="514350" indent="-514350">
              <a:buAutoNum type="arabicPeriod"/>
            </a:pPr>
            <a:r>
              <a:rPr lang="nl-NL" sz="1800" dirty="0">
                <a:solidFill>
                  <a:schemeClr val="bg2">
                    <a:lumMod val="50000"/>
                  </a:schemeClr>
                </a:solidFill>
              </a:rPr>
              <a:t>Zou je deze werkvorm gebruiken als je leerkracht zou zijn? </a:t>
            </a:r>
            <a:endParaRPr lang="nl-NL" sz="1800" dirty="0"/>
          </a:p>
          <a:p>
            <a:pPr marL="285750" indent="-285750">
              <a:buFont typeface="Arial" panose="020B0604020202020204" pitchFamily="34" charset="0"/>
              <a:buChar char="•"/>
            </a:pPr>
            <a:r>
              <a:rPr lang="nl-NL" sz="1800" b="1" dirty="0">
                <a:solidFill>
                  <a:srgbClr val="C00000"/>
                </a:solidFill>
              </a:rPr>
              <a:t>Na 5 minuten geven ze hun kaart door aan het volgende team</a:t>
            </a:r>
            <a:r>
              <a:rPr lang="nl-NL" sz="1800" dirty="0"/>
              <a:t>.</a:t>
            </a:r>
          </a:p>
          <a:p>
            <a:pPr marL="285750" indent="-285750">
              <a:buFont typeface="Arial" panose="020B0604020202020204" pitchFamily="34" charset="0"/>
              <a:buChar char="•"/>
            </a:pPr>
            <a:r>
              <a:rPr lang="nl-NL" sz="1800" dirty="0"/>
              <a:t>Herhaal dit 3 rondes.</a:t>
            </a:r>
            <a:endParaRPr lang="nl-NL" sz="1800" b="0" dirty="0"/>
          </a:p>
          <a:p>
            <a:pPr marL="285750" indent="-285750">
              <a:buFont typeface="Arial" panose="020B0604020202020204" pitchFamily="34" charset="0"/>
              <a:buChar char="•"/>
            </a:pPr>
            <a:r>
              <a:rPr lang="nl-NL" sz="1800" b="0" dirty="0"/>
              <a:t>Plenaire afronding: </a:t>
            </a:r>
            <a:r>
              <a:rPr lang="nl-NL" sz="1800" dirty="0"/>
              <a:t>elk team deelt kort welke tool ze het meest waardevol vonden en waarom.</a:t>
            </a:r>
          </a:p>
          <a:p>
            <a:pPr>
              <a:lnSpc>
                <a:spcPct val="107000"/>
              </a:lnSpc>
              <a:spcAft>
                <a:spcPts val="800"/>
              </a:spcAf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74396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a:lnSpc>
                <a:spcPct val="107000"/>
              </a:lnSpc>
              <a:spcAft>
                <a:spcPts val="800"/>
              </a:spcAft>
            </a:pPr>
            <a:r>
              <a:rPr lang="nl-NL" sz="1800" b="0" dirty="0">
                <a:effectLst/>
                <a:latin typeface="Calibri" panose="020F0502020204030204" pitchFamily="34" charset="0"/>
                <a:ea typeface="Calibri" panose="020F0502020204030204" pitchFamily="34" charset="0"/>
                <a:cs typeface="Times New Roman" panose="02020603050405020304" pitchFamily="18" charset="0"/>
              </a:rPr>
              <a:t>Eva</a:t>
            </a:r>
          </a:p>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Kansen en ondersteuning</a:t>
            </a:r>
          </a:p>
          <a:p>
            <a:pPr>
              <a:lnSpc>
                <a:spcPct val="107000"/>
              </a:lnSpc>
              <a:spcAft>
                <a:spcPts val="800"/>
              </a:spcAf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09035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8309A6-0CDC-2F2B-CF33-928900004D3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4FEF5F1-8D71-8D26-607A-6D80B5036FBF}"/>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10668C8E-CC53-C79C-E02A-B7A53DFB45B3}"/>
              </a:ext>
            </a:extLst>
          </p:cNvPr>
          <p:cNvSpPr>
            <a:spLocks noGrp="1"/>
          </p:cNvSpPr>
          <p:nvPr>
            <p:ph type="body" idx="1"/>
          </p:nvPr>
        </p:nvSpPr>
        <p:spPr/>
        <p:txBody>
          <a:bodyPr/>
          <a:lstStyle/>
          <a:p>
            <a:pPr>
              <a:lnSpc>
                <a:spcPct val="107000"/>
              </a:lnSpc>
              <a:spcAft>
                <a:spcPts val="800"/>
              </a:spcAft>
            </a:pPr>
            <a:r>
              <a:rPr lang="nl-NL" sz="1800" b="0" dirty="0">
                <a:effectLst/>
                <a:latin typeface="Calibri" panose="020F0502020204030204" pitchFamily="34" charset="0"/>
                <a:ea typeface="Calibri" panose="020F0502020204030204" pitchFamily="34" charset="0"/>
                <a:cs typeface="Times New Roman" panose="02020603050405020304" pitchFamily="18" charset="0"/>
              </a:rPr>
              <a:t>Eva</a:t>
            </a:r>
          </a:p>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Kansen en ondersteuning</a:t>
            </a:r>
          </a:p>
          <a:p>
            <a:pPr>
              <a:lnSpc>
                <a:spcPct val="107000"/>
              </a:lnSpc>
              <a:spcAft>
                <a:spcPts val="800"/>
              </a:spcAf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Voorbereiding: </a:t>
            </a:r>
            <a:r>
              <a:rPr lang="nl-NL" sz="1800" dirty="0">
                <a:effectLst/>
                <a:latin typeface="Calibri" panose="020F0502020204030204" pitchFamily="34" charset="0"/>
                <a:ea typeface="Calibri" panose="020F0502020204030204" pitchFamily="34" charset="0"/>
                <a:cs typeface="Times New Roman" panose="02020603050405020304" pitchFamily="18" charset="0"/>
              </a:rPr>
              <a:t> Post-its + flap + pennen meenemen</a:t>
            </a:r>
          </a:p>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Benodigde tijd: </a:t>
            </a:r>
            <a:r>
              <a:rPr lang="nl-NL" sz="1800" dirty="0">
                <a:effectLst/>
                <a:latin typeface="Calibri" panose="020F0502020204030204" pitchFamily="34" charset="0"/>
                <a:ea typeface="Calibri" panose="020F0502020204030204" pitchFamily="34" charset="0"/>
                <a:cs typeface="Times New Roman" panose="02020603050405020304" pitchFamily="18" charset="0"/>
              </a:rPr>
              <a:t>10 minuten </a:t>
            </a:r>
            <a:endParaRPr lang="nl-NL"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nl-NL" sz="1800" b="1" dirty="0">
                <a:effectLst/>
                <a:latin typeface="Calibri" panose="020F0502020204030204" pitchFamily="34" charset="0"/>
                <a:ea typeface="Calibri" panose="020F0502020204030204" pitchFamily="34" charset="0"/>
                <a:cs typeface="Times New Roman" panose="02020603050405020304" pitchFamily="18" charset="0"/>
              </a:rPr>
              <a:t>Doel: </a:t>
            </a:r>
            <a:r>
              <a:rPr lang="nl-NL" sz="1800" b="0" dirty="0">
                <a:effectLst/>
                <a:latin typeface="Calibri" panose="020F0502020204030204" pitchFamily="34" charset="0"/>
                <a:ea typeface="Calibri" panose="020F0502020204030204" pitchFamily="34" charset="0"/>
                <a:cs typeface="Times New Roman" panose="02020603050405020304" pitchFamily="18" charset="0"/>
              </a:rPr>
              <a:t>Inventarisatie kansen voor OiSO in de eigen praktijkschool en ondersteuningsmogelijkheden studenten in de praktijkschool bij de vormgeving van OiSO  </a:t>
            </a:r>
          </a:p>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Werkwijze</a:t>
            </a:r>
            <a:r>
              <a:rPr lang="nl-NL" sz="1800" dirty="0">
                <a:effectLst/>
                <a:latin typeface="Calibri" panose="020F0502020204030204" pitchFamily="34" charset="0"/>
                <a:ea typeface="Calibri" panose="020F0502020204030204" pitchFamily="34" charset="0"/>
                <a:cs typeface="Times New Roman" panose="02020603050405020304" pitchFamily="18" charset="0"/>
              </a:rPr>
              <a:t>:</a:t>
            </a:r>
          </a:p>
          <a:p>
            <a:pPr marL="285750" indent="-285750">
              <a:lnSpc>
                <a:spcPct val="107000"/>
              </a:lnSpc>
              <a:spcAft>
                <a:spcPts val="800"/>
              </a:spcAft>
              <a:buFontTx/>
              <a:buChar char="-"/>
            </a:pPr>
            <a:r>
              <a:rPr lang="nl-NL" sz="1800" dirty="0">
                <a:effectLst/>
                <a:latin typeface="Calibri" panose="020F0502020204030204" pitchFamily="34" charset="0"/>
                <a:ea typeface="Calibri" panose="020F0502020204030204" pitchFamily="34" charset="0"/>
                <a:cs typeface="Times New Roman" panose="02020603050405020304" pitchFamily="18" charset="0"/>
              </a:rPr>
              <a:t>Elke deelnemer noteert één of meerdere mogelijkheden/kansen per vraag op post – </a:t>
            </a:r>
            <a:r>
              <a:rPr lang="nl-NL" sz="1800" dirty="0" err="1">
                <a:effectLst/>
                <a:latin typeface="Calibri" panose="020F0502020204030204" pitchFamily="34" charset="0"/>
                <a:ea typeface="Calibri" panose="020F0502020204030204" pitchFamily="34" charset="0"/>
                <a:cs typeface="Times New Roman" panose="02020603050405020304" pitchFamily="18" charset="0"/>
              </a:rPr>
              <a:t>it</a:t>
            </a:r>
            <a:r>
              <a:rPr lang="nl-NL" sz="1800" dirty="0">
                <a:effectLst/>
                <a:latin typeface="Calibri" panose="020F0502020204030204" pitchFamily="34" charset="0"/>
                <a:ea typeface="Calibri" panose="020F0502020204030204" pitchFamily="34" charset="0"/>
                <a:cs typeface="Times New Roman" panose="02020603050405020304" pitchFamily="18" charset="0"/>
              </a:rPr>
              <a:t> (op elke post-it 1 mogelijkheid/kans)</a:t>
            </a:r>
          </a:p>
          <a:p>
            <a:pPr marL="285750" indent="-285750">
              <a:lnSpc>
                <a:spcPct val="107000"/>
              </a:lnSpc>
              <a:spcAft>
                <a:spcPts val="800"/>
              </a:spcAft>
              <a:buFontTx/>
              <a:buChar char="-"/>
            </a:pPr>
            <a:r>
              <a:rPr lang="nl-NL" sz="1800" dirty="0">
                <a:effectLst/>
                <a:latin typeface="Calibri" panose="020F0502020204030204" pitchFamily="34" charset="0"/>
                <a:ea typeface="Calibri" panose="020F0502020204030204" pitchFamily="34" charset="0"/>
                <a:cs typeface="Times New Roman" panose="02020603050405020304" pitchFamily="18" charset="0"/>
              </a:rPr>
              <a:t>Elke deelnemer plakt zijn post-it op flap ‘kansen voor eigen school’ en op flap ‘ondersteuningsmogelijkheden studenten bij vormgeving OiSO’ en benoemt wat er op zijn/haar post-it staat</a:t>
            </a:r>
          </a:p>
          <a:p>
            <a:pPr marL="285750" indent="-285750">
              <a:lnSpc>
                <a:spcPct val="107000"/>
              </a:lnSpc>
              <a:spcAft>
                <a:spcPts val="800"/>
              </a:spcAft>
              <a:buFontTx/>
              <a:buChar char="-"/>
            </a:pPr>
            <a:r>
              <a:rPr lang="nl-NL" sz="1800" dirty="0">
                <a:effectLst/>
                <a:latin typeface="Calibri" panose="020F0502020204030204" pitchFamily="34" charset="0"/>
                <a:ea typeface="Calibri" panose="020F0502020204030204" pitchFamily="34" charset="0"/>
                <a:cs typeface="Times New Roman" panose="02020603050405020304" pitchFamily="18" charset="0"/>
              </a:rPr>
              <a:t>Post-its met gelijksoortige ervaringen/inzichten worden bij elkaar geplakt</a:t>
            </a:r>
          </a:p>
          <a:p>
            <a:pPr marL="285750" indent="-285750">
              <a:lnSpc>
                <a:spcPct val="107000"/>
              </a:lnSpc>
              <a:spcAft>
                <a:spcPts val="800"/>
              </a:spcAft>
              <a:buFontTx/>
              <a:buChar char="-"/>
            </a:pPr>
            <a:r>
              <a:rPr lang="nl-NL" sz="1800" dirty="0">
                <a:effectLst/>
                <a:latin typeface="Calibri" panose="020F0502020204030204" pitchFamily="34" charset="0"/>
                <a:ea typeface="Calibri" panose="020F0502020204030204" pitchFamily="34" charset="0"/>
                <a:cs typeface="Times New Roman" panose="02020603050405020304" pitchFamily="18" charset="0"/>
              </a:rPr>
              <a:t>Samen bespreken we de opbrengst van de workshop</a:t>
            </a:r>
          </a:p>
          <a:p>
            <a:pPr>
              <a:lnSpc>
                <a:spcPct val="107000"/>
              </a:lnSpc>
              <a:spcAft>
                <a:spcPts val="800"/>
              </a:spcAf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a:extLst>
              <a:ext uri="{FF2B5EF4-FFF2-40B4-BE49-F238E27FC236}">
                <a16:creationId xmlns:a16="http://schemas.microsoft.com/office/drawing/2014/main" id="{68579503-0CD0-B442-6399-DCF56217B0B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07564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2C867-AF5F-A702-2332-8B24E944D90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25C7DEA-593B-5609-4B86-AAF601594F36}"/>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507049AC-994A-CC72-11B4-8DE9DD0CBF08}"/>
              </a:ext>
            </a:extLst>
          </p:cNvPr>
          <p:cNvSpPr>
            <a:spLocks noGrp="1"/>
          </p:cNvSpPr>
          <p:nvPr>
            <p:ph type="body" idx="1"/>
          </p:nvPr>
        </p:nvSpPr>
        <p:spPr/>
        <p:txBody>
          <a:bodyPr/>
          <a:lstStyle/>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Eva</a:t>
            </a:r>
          </a:p>
        </p:txBody>
      </p:sp>
      <p:sp>
        <p:nvSpPr>
          <p:cNvPr id="4" name="Tijdelijke aanduiding voor dianummer 3">
            <a:extLst>
              <a:ext uri="{FF2B5EF4-FFF2-40B4-BE49-F238E27FC236}">
                <a16:creationId xmlns:a16="http://schemas.microsoft.com/office/drawing/2014/main" id="{314BBA52-70AF-A231-2B0D-0702577EEE6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6958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912B3-4EBB-2AD6-AE83-1C8FE40975D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FF64E6B-DB49-93E0-CFA1-2C9DA8D91D06}"/>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DD3057C5-58EA-1172-0BA9-ACC074130AD3}"/>
              </a:ext>
            </a:extLst>
          </p:cNvPr>
          <p:cNvSpPr>
            <a:spLocks noGrp="1"/>
          </p:cNvSpPr>
          <p:nvPr>
            <p:ph type="body" idx="1"/>
          </p:nvPr>
        </p:nvSpPr>
        <p:spPr/>
        <p:txBody>
          <a:bodyPr/>
          <a:lstStyle/>
          <a:p>
            <a:pPr>
              <a:lnSpc>
                <a:spcPct val="107000"/>
              </a:lnSpc>
              <a:spcAft>
                <a:spcPts val="800"/>
              </a:spcAft>
            </a:pPr>
            <a:r>
              <a:rPr lang="nl-NL" sz="1800" b="0" dirty="0">
                <a:effectLst/>
                <a:latin typeface="Calibri" panose="020F0502020204030204" pitchFamily="34" charset="0"/>
                <a:ea typeface="Calibri" panose="020F0502020204030204" pitchFamily="34" charset="0"/>
                <a:cs typeface="Times New Roman" panose="02020603050405020304" pitchFamily="18" charset="0"/>
              </a:rPr>
              <a:t>Eva</a:t>
            </a:r>
          </a:p>
          <a:p>
            <a:pPr>
              <a:lnSpc>
                <a:spcPct val="107000"/>
              </a:lnSpc>
              <a:spcAft>
                <a:spcPts val="800"/>
              </a:spcAf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a:extLst>
              <a:ext uri="{FF2B5EF4-FFF2-40B4-BE49-F238E27FC236}">
                <a16:creationId xmlns:a16="http://schemas.microsoft.com/office/drawing/2014/main" id="{056A1E79-B131-F0BB-D1BA-660ED633C22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95423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02A73-8E8B-9045-969E-30B9E87894A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5056CC9-81DD-05F3-A5EF-2DFA3B41D91B}"/>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3989C317-1EB4-7054-32A3-76ADA9B196F3}"/>
              </a:ext>
            </a:extLst>
          </p:cNvPr>
          <p:cNvSpPr>
            <a:spLocks noGrp="1"/>
          </p:cNvSpPr>
          <p:nvPr>
            <p:ph type="body" idx="1"/>
          </p:nvPr>
        </p:nvSpPr>
        <p:spPr/>
        <p:txBody>
          <a:bodyPr/>
          <a:lstStyle/>
          <a:p>
            <a:pPr>
              <a:lnSpc>
                <a:spcPct val="107000"/>
              </a:lnSpc>
              <a:spcAft>
                <a:spcPts val="800"/>
              </a:spcAft>
            </a:pPr>
            <a:r>
              <a:rPr lang="nl-NL" sz="1800" b="0" dirty="0">
                <a:effectLst/>
                <a:latin typeface="Calibri" panose="020F0502020204030204" pitchFamily="34" charset="0"/>
                <a:ea typeface="Calibri" panose="020F0502020204030204" pitchFamily="34" charset="0"/>
                <a:cs typeface="Times New Roman" panose="02020603050405020304" pitchFamily="18" charset="0"/>
              </a:rPr>
              <a:t>Eva</a:t>
            </a:r>
          </a:p>
          <a:p>
            <a:pPr>
              <a:lnSpc>
                <a:spcPct val="107000"/>
              </a:lnSpc>
              <a:spcAft>
                <a:spcPts val="800"/>
              </a:spcAf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a:extLst>
              <a:ext uri="{FF2B5EF4-FFF2-40B4-BE49-F238E27FC236}">
                <a16:creationId xmlns:a16="http://schemas.microsoft.com/office/drawing/2014/main" id="{E8A0B651-3C15-68C6-F60B-CD488D3D25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2261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sz="4000" dirty="0"/>
              <a:t>Marijke</a:t>
            </a:r>
          </a:p>
          <a:p>
            <a:r>
              <a:rPr lang="nl-NL" sz="4000" dirty="0"/>
              <a:t>In deze workshop richten we ons Onderwijs in Sociaal Ondernemerschap (OiSO), dit onderwijs kan gezien worden als onderdeel van (actieve) </a:t>
            </a:r>
            <a:r>
              <a:rPr lang="nl-NL" sz="4000" dirty="0" err="1"/>
              <a:t>burgerschapsvoming</a:t>
            </a:r>
            <a:r>
              <a:rPr lang="nl-NL" sz="4000" dirty="0"/>
              <a:t> (één van de drie basisvaardigheden in het Nederlandse onderwijs). Leerkrachten werken elke dag aan de burgerschapsvorming van hun leerlingen. Dit wordt besproken in het rapport ‘De staat van het onderwijs 2023’. </a:t>
            </a:r>
          </a:p>
          <a:p>
            <a:br>
              <a:rPr lang="nl-NL" sz="2400" dirty="0"/>
            </a:br>
            <a:endParaRPr lang="nl-NL" sz="2400" dirty="0"/>
          </a:p>
          <a:p>
            <a:endParaRPr lang="nl-NL" sz="2400" dirty="0"/>
          </a:p>
        </p:txBody>
      </p:sp>
      <p:sp>
        <p:nvSpPr>
          <p:cNvPr id="4" name="Tijdelijke aanduiding voor dianummer 3"/>
          <p:cNvSpPr>
            <a:spLocks noGrp="1"/>
          </p:cNvSpPr>
          <p:nvPr>
            <p:ph type="sldNum" sz="quarter" idx="5"/>
          </p:nvPr>
        </p:nvSpPr>
        <p:spPr/>
        <p:txBody>
          <a:bodyPr/>
          <a:lstStyle/>
          <a:p>
            <a:fld id="{A2DB11E1-375A-412F-A392-4C7A88057836}" type="slidenum">
              <a:rPr lang="nl-NL" smtClean="0"/>
              <a:t>3</a:t>
            </a:fld>
            <a:endParaRPr lang="nl-NL"/>
          </a:p>
        </p:txBody>
      </p:sp>
    </p:spTree>
    <p:extLst>
      <p:ext uri="{BB962C8B-B14F-4D97-AF65-F5344CB8AC3E}">
        <p14:creationId xmlns:p14="http://schemas.microsoft.com/office/powerpoint/2010/main" val="29915073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79A28-D6F0-618A-6708-F5F77B99A35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C8F70D0-7066-2C2F-B3C3-FF939DA2489B}"/>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69F06A88-EAED-AA6F-ADA3-BB73FA6D870A}"/>
              </a:ext>
            </a:extLst>
          </p:cNvPr>
          <p:cNvSpPr>
            <a:spLocks noGrp="1"/>
          </p:cNvSpPr>
          <p:nvPr>
            <p:ph type="body" idx="1"/>
          </p:nvPr>
        </p:nvSpPr>
        <p:spPr/>
        <p:txBody>
          <a:bodyPr/>
          <a:lstStyle/>
          <a:p>
            <a:pPr>
              <a:lnSpc>
                <a:spcPct val="107000"/>
              </a:lnSpc>
              <a:spcAft>
                <a:spcPts val="800"/>
              </a:spcAft>
            </a:pPr>
            <a:r>
              <a:rPr lang="nl-NL" sz="1800" b="0" dirty="0">
                <a:effectLst/>
                <a:latin typeface="Calibri" panose="020F0502020204030204" pitchFamily="34" charset="0"/>
                <a:ea typeface="Calibri" panose="020F0502020204030204" pitchFamily="34" charset="0"/>
                <a:cs typeface="Times New Roman" panose="02020603050405020304" pitchFamily="18" charset="0"/>
              </a:rPr>
              <a:t>Eva</a:t>
            </a:r>
          </a:p>
          <a:p>
            <a:pPr>
              <a:lnSpc>
                <a:spcPct val="107000"/>
              </a:lnSpc>
              <a:spcAft>
                <a:spcPts val="800"/>
              </a:spcAf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a:extLst>
              <a:ext uri="{FF2B5EF4-FFF2-40B4-BE49-F238E27FC236}">
                <a16:creationId xmlns:a16="http://schemas.microsoft.com/office/drawing/2014/main" id="{4E54917E-8B4F-E6DE-AA96-C465216E7AA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61682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657A0-3045-8052-1CB2-38FD6BC5CD8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5370B62-DA1D-05AF-093C-58983D795B13}"/>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72CAD9FE-CED0-7D84-925B-80E6F618189C}"/>
              </a:ext>
            </a:extLst>
          </p:cNvPr>
          <p:cNvSpPr>
            <a:spLocks noGrp="1"/>
          </p:cNvSpPr>
          <p:nvPr>
            <p:ph type="body" idx="1"/>
          </p:nvPr>
        </p:nvSpPr>
        <p:spPr/>
        <p:txBody>
          <a:bodyPr/>
          <a:lstStyle/>
          <a:p>
            <a:pPr>
              <a:lnSpc>
                <a:spcPct val="107000"/>
              </a:lnSpc>
              <a:spcAft>
                <a:spcPts val="800"/>
              </a:spcAft>
            </a:pPr>
            <a:r>
              <a:rPr lang="nl-NL" sz="1800" b="0" dirty="0">
                <a:effectLst/>
                <a:latin typeface="Calibri" panose="020F0502020204030204" pitchFamily="34" charset="0"/>
                <a:ea typeface="Calibri" panose="020F0502020204030204" pitchFamily="34" charset="0"/>
                <a:cs typeface="Times New Roman" panose="02020603050405020304" pitchFamily="18" charset="0"/>
              </a:rPr>
              <a:t>Eva</a:t>
            </a:r>
          </a:p>
          <a:p>
            <a:pPr>
              <a:lnSpc>
                <a:spcPct val="107000"/>
              </a:lnSpc>
              <a:spcAft>
                <a:spcPts val="800"/>
              </a:spcAft>
            </a:pP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jdelijke aanduiding voor dianummer 3">
            <a:extLst>
              <a:ext uri="{FF2B5EF4-FFF2-40B4-BE49-F238E27FC236}">
                <a16:creationId xmlns:a16="http://schemas.microsoft.com/office/drawing/2014/main" id="{8E8823E7-5130-A5ED-8094-03C0F57B5BF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B67EFC-3567-4C45-AB8F-7D337DB6D66D}"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18106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dirty="0"/>
              <a:t>Marijke en Eva</a:t>
            </a:r>
          </a:p>
        </p:txBody>
      </p:sp>
      <p:sp>
        <p:nvSpPr>
          <p:cNvPr id="4" name="Tijdelijke aanduiding voor dianummer 3"/>
          <p:cNvSpPr>
            <a:spLocks noGrp="1"/>
          </p:cNvSpPr>
          <p:nvPr>
            <p:ph type="sldNum" sz="quarter" idx="5"/>
          </p:nvPr>
        </p:nvSpPr>
        <p:spPr/>
        <p:txBody>
          <a:bodyPr/>
          <a:lstStyle/>
          <a:p>
            <a:fld id="{A2DB11E1-375A-412F-A392-4C7A88057836}" type="slidenum">
              <a:rPr lang="nl-NL" smtClean="0"/>
              <a:t>32</a:t>
            </a:fld>
            <a:endParaRPr lang="nl-NL"/>
          </a:p>
        </p:txBody>
      </p:sp>
    </p:spTree>
    <p:extLst>
      <p:ext uri="{BB962C8B-B14F-4D97-AF65-F5344CB8AC3E}">
        <p14:creationId xmlns:p14="http://schemas.microsoft.com/office/powerpoint/2010/main" val="4179297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77AA3-BC72-9CCB-76C4-0D250E720A1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F7F0454-B029-01D3-1950-0A2D812F7719}"/>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BCDFB141-4F48-688F-49C2-9E85ED95AFF7}"/>
              </a:ext>
            </a:extLst>
          </p:cNvPr>
          <p:cNvSpPr>
            <a:spLocks noGrp="1"/>
          </p:cNvSpPr>
          <p:nvPr>
            <p:ph type="body" idx="1"/>
          </p:nvPr>
        </p:nvSpPr>
        <p:spPr/>
        <p:txBody>
          <a:bodyPr/>
          <a:lstStyle/>
          <a:p>
            <a:r>
              <a:rPr lang="nl-NL" sz="1800" b="0" i="0" kern="1200" dirty="0">
                <a:solidFill>
                  <a:schemeClr val="tx1"/>
                </a:solidFill>
                <a:effectLst/>
                <a:latin typeface="+mn-lt"/>
                <a:ea typeface="+mn-ea"/>
                <a:cs typeface="+mn-cs"/>
              </a:rPr>
              <a:t>Marijke</a:t>
            </a:r>
          </a:p>
          <a:p>
            <a:r>
              <a:rPr lang="nl-NL" sz="1800" b="0" i="0" kern="1200" dirty="0">
                <a:solidFill>
                  <a:schemeClr val="tx1"/>
                </a:solidFill>
                <a:effectLst/>
                <a:latin typeface="+mn-lt"/>
                <a:ea typeface="+mn-ea"/>
                <a:cs typeface="+mn-cs"/>
              </a:rPr>
              <a:t>OiSO: WAAROM ZOU JE DAT DOEN? </a:t>
            </a:r>
          </a:p>
          <a:p>
            <a:endParaRPr lang="nl-NL" sz="1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b="0" i="0" kern="1200" dirty="0">
                <a:solidFill>
                  <a:schemeClr val="tx1"/>
                </a:solidFill>
                <a:effectLst/>
                <a:latin typeface="+mn-lt"/>
                <a:ea typeface="+mn-ea"/>
                <a:cs typeface="+mn-cs"/>
              </a:rPr>
              <a:t>Onderwijs heeft de kracht en de opdracht om kinderen te laten ontwikkelen tot actieve burgers. Als kinderen op jonge leeftijd kunnen ervaren dat hun stem er effectief toe doet en hoe ze voor een positieve verandering kunnen zorgen, is dat een belangrijke levensles. Die is broodnodig om slim te kunnen nadenken over de toekomst en zo te komen tot een samenleving waar er genoeg is voor altijd en voor iedereen.  </a:t>
            </a:r>
            <a:br>
              <a:rPr lang="nl-NL" sz="1800" dirty="0"/>
            </a:br>
            <a:br>
              <a:rPr lang="nl-NL" sz="1800" dirty="0"/>
            </a:br>
            <a:r>
              <a:rPr lang="nl-NL" sz="1800" b="0" i="0" kern="1200" dirty="0">
                <a:solidFill>
                  <a:schemeClr val="tx1"/>
                </a:solidFill>
                <a:effectLst/>
                <a:latin typeface="+mn-lt"/>
                <a:ea typeface="+mn-ea"/>
                <a:cs typeface="+mn-cs"/>
              </a:rPr>
              <a:t>Kinderen kunnen en willen bijdragen aan een betere wereld. Als we hen erkennen als serieuze deelnemers aan maatschappelijke verandering, investeren we in een duurzame, inclusieve en rechtvaardige toekomst. Deze toolkit voor onderwijs in sociaal ondernemerschap rijkt werkvormen aan die kinderen leren zelf sociaal ondernemend te zijn. Dit draagt bij tot een democratische samenleving waarin burgers gemeenschappelijke uitdagingen kunnen en willen aanpakken.  </a:t>
            </a:r>
            <a:endParaRPr lang="nl-NL" sz="1800" dirty="0"/>
          </a:p>
          <a:p>
            <a:endParaRPr lang="nl-NL" sz="1800" b="0" i="0" kern="1200" dirty="0">
              <a:solidFill>
                <a:schemeClr val="tx1"/>
              </a:solidFill>
              <a:effectLst/>
              <a:latin typeface="+mn-lt"/>
              <a:ea typeface="+mn-ea"/>
              <a:cs typeface="+mn-cs"/>
            </a:endParaRPr>
          </a:p>
          <a:p>
            <a:endParaRPr lang="nl-NL" sz="1800" b="0" i="0" kern="1200" dirty="0">
              <a:solidFill>
                <a:schemeClr val="tx1"/>
              </a:solidFill>
              <a:effectLst/>
              <a:latin typeface="+mn-lt"/>
              <a:ea typeface="+mn-ea"/>
              <a:cs typeface="+mn-cs"/>
            </a:endParaRPr>
          </a:p>
          <a:p>
            <a:pPr rtl="0" fontAlgn="base"/>
            <a:r>
              <a:rPr lang="nl-NL" sz="1200" b="0" i="0" u="none" strike="noStrike" kern="1200" dirty="0">
                <a:solidFill>
                  <a:schemeClr val="tx1"/>
                </a:solidFill>
                <a:effectLst/>
                <a:latin typeface="+mn-lt"/>
                <a:ea typeface="+mn-ea"/>
                <a:cs typeface="+mn-cs"/>
              </a:rPr>
              <a:t>In De NRC staat op vrijdag in een opvoedkundige column altijd een lezersvraag centraal. Enige tijd geleden de volgende: Hoe geef ik mijn dochter hoop? De dochter is erg somber over de toekomst en over alle problemen die er spelen. Het frustreert haar dat ze in haar eentje niets kan doen. </a:t>
            </a:r>
            <a:r>
              <a:rPr lang="nl-NL" sz="1200" b="0" i="0" kern="1200" dirty="0">
                <a:solidFill>
                  <a:schemeClr val="tx1"/>
                </a:solidFill>
                <a:effectLst/>
                <a:latin typeface="+mn-lt"/>
                <a:ea typeface="+mn-ea"/>
                <a:cs typeface="+mn-cs"/>
              </a:rPr>
              <a:t>​</a:t>
            </a:r>
          </a:p>
          <a:p>
            <a:pPr rtl="0" fontAlgn="base"/>
            <a:r>
              <a:rPr lang="nl-NL" sz="1200" b="0" i="0" u="none" strike="noStrike" kern="1200" dirty="0">
                <a:solidFill>
                  <a:schemeClr val="tx1"/>
                </a:solidFill>
                <a:effectLst/>
                <a:latin typeface="+mn-lt"/>
                <a:ea typeface="+mn-ea"/>
                <a:cs typeface="+mn-cs"/>
              </a:rPr>
              <a:t>Arjen Wals en Susan </a:t>
            </a:r>
            <a:r>
              <a:rPr lang="nl-NL" sz="1200" b="0" i="0" u="none" strike="noStrike" kern="1200" dirty="0" err="1">
                <a:solidFill>
                  <a:schemeClr val="tx1"/>
                </a:solidFill>
                <a:effectLst/>
                <a:latin typeface="+mn-lt"/>
                <a:ea typeface="+mn-ea"/>
                <a:cs typeface="+mn-cs"/>
              </a:rPr>
              <a:t>Bögels</a:t>
            </a:r>
            <a:r>
              <a:rPr lang="nl-NL" sz="1200" b="0" i="0" u="none" strike="noStrike" kern="1200" dirty="0">
                <a:solidFill>
                  <a:schemeClr val="tx1"/>
                </a:solidFill>
                <a:effectLst/>
                <a:latin typeface="+mn-lt"/>
                <a:ea typeface="+mn-ea"/>
                <a:cs typeface="+mn-cs"/>
              </a:rPr>
              <a:t> komen als deskundigen aan het woord. Ze benadrukken: ontken de problemen niet, maar biedt perspectief, richt je dochter op hoopvolle ontwikkelingen en op het, samen met anderen, bijdragen daaraan. </a:t>
            </a:r>
            <a:r>
              <a:rPr lang="nl-NL" sz="1200" b="0" i="0" kern="1200" dirty="0">
                <a:solidFill>
                  <a:schemeClr val="tx1"/>
                </a:solidFill>
                <a:effectLst/>
                <a:latin typeface="+mn-lt"/>
                <a:ea typeface="+mn-ea"/>
                <a:cs typeface="+mn-cs"/>
              </a:rPr>
              <a:t>​</a:t>
            </a:r>
          </a:p>
          <a:p>
            <a:pPr rtl="0" fontAlgn="base"/>
            <a:r>
              <a:rPr lang="nl-NL" sz="1200" b="0" i="0" u="none" strike="noStrike" kern="1200" dirty="0">
                <a:solidFill>
                  <a:schemeClr val="tx1"/>
                </a:solidFill>
                <a:effectLst/>
                <a:latin typeface="+mn-lt"/>
                <a:ea typeface="+mn-ea"/>
                <a:cs typeface="+mn-cs"/>
              </a:rPr>
              <a:t>Deze adviezen sluiten helemaal aan bij de essentie van kinderen leren sociaal te ondernemen: kinderen leren hoe ze verantwoordelijke actoren kunnen zijn.</a:t>
            </a:r>
            <a:endParaRPr lang="nl-NL" sz="1200" b="0" i="0" kern="1200" dirty="0">
              <a:solidFill>
                <a:schemeClr val="tx1"/>
              </a:solidFill>
              <a:effectLst/>
              <a:latin typeface="+mn-lt"/>
              <a:ea typeface="+mn-ea"/>
              <a:cs typeface="+mn-cs"/>
            </a:endParaRPr>
          </a:p>
          <a:p>
            <a:endParaRPr lang="nl-NL" sz="1800" b="0" i="0" kern="1200" dirty="0">
              <a:solidFill>
                <a:schemeClr val="tx1"/>
              </a:solidFill>
              <a:effectLst/>
              <a:latin typeface="+mn-lt"/>
              <a:ea typeface="+mn-ea"/>
              <a:cs typeface="+mn-cs"/>
            </a:endParaRPr>
          </a:p>
          <a:p>
            <a:r>
              <a:rPr lang="nl-NL" sz="1800" b="0" i="0" kern="1200" dirty="0">
                <a:solidFill>
                  <a:schemeClr val="tx1"/>
                </a:solidFill>
                <a:effectLst/>
                <a:latin typeface="+mn-lt"/>
                <a:ea typeface="+mn-ea"/>
                <a:cs typeface="+mn-cs"/>
              </a:rPr>
              <a:t>Onderwijs heeft de kracht en de opdracht om kinderen te laten ontwikkelen tot actieve burgers. Als kinderen op jonge leeftijd kunnen ervaren dat hun stem er effectief toe doet en hoe ze voor een positieve verandering kunnen zorgen, is dat een belangrijke levensles. Die is broodnodig om slim te kunnen nadenken over de toekomst en zo te komen tot een samenleving waar er genoeg is voor altijd en voor iedereen.  </a:t>
            </a:r>
            <a:br>
              <a:rPr lang="nl-NL" sz="1800" dirty="0"/>
            </a:br>
            <a:br>
              <a:rPr lang="nl-NL" sz="1800" dirty="0"/>
            </a:br>
            <a:r>
              <a:rPr lang="nl-NL" sz="1800" b="0" i="0" kern="1200" dirty="0">
                <a:solidFill>
                  <a:schemeClr val="tx1"/>
                </a:solidFill>
                <a:effectLst/>
                <a:latin typeface="+mn-lt"/>
                <a:ea typeface="+mn-ea"/>
                <a:cs typeface="+mn-cs"/>
              </a:rPr>
              <a:t>Kinderen kunnen en willen bijdragen aan een betere wereld. Als we hen erkennen als serieuze deelnemers aan maatschappelijke verandering, investeren we in een duurzame, inclusieve en rechtvaardige toekomst. Deze toolkit voor onderwijs in sociaal ondernemerschap rijkt werkvormen aan die kinderen leren zelf sociaal ondernemend te zijn. Dit draagt bij tot een democratische samenleving waarin burgers gemeenschappelijke uitdagingen kunnen en willen aanpakken.  </a:t>
            </a:r>
            <a:br>
              <a:rPr lang="nl-NL" sz="1800" dirty="0"/>
            </a:br>
            <a:endParaRPr lang="nl-NL" sz="1800" dirty="0"/>
          </a:p>
          <a:p>
            <a:br>
              <a:rPr lang="nl-NL" sz="1800" dirty="0"/>
            </a:br>
            <a:endParaRPr lang="nl-NL" sz="1800" dirty="0"/>
          </a:p>
          <a:p>
            <a:pPr marL="270510" indent="-270510">
              <a:lnSpc>
                <a:spcPct val="115000"/>
              </a:lnSpc>
              <a:spcAft>
                <a:spcPts val="800"/>
              </a:spcAft>
              <a:tabLst>
                <a:tab pos="270510" algn="l"/>
              </a:tabLst>
            </a:pPr>
            <a:endParaRPr lang="nl-NL" sz="1800" kern="1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Tijdelijke aanduiding voor dianummer 3">
            <a:extLst>
              <a:ext uri="{FF2B5EF4-FFF2-40B4-BE49-F238E27FC236}">
                <a16:creationId xmlns:a16="http://schemas.microsoft.com/office/drawing/2014/main" id="{37E99A82-A287-C853-A43D-FA356ABD349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F9CC5D-1D36-47B8-B86B-765D2F2AC436}"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3556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dirty="0"/>
              <a:t>Marijke</a:t>
            </a:r>
          </a:p>
          <a:p>
            <a:r>
              <a:rPr lang="nl-NL" dirty="0"/>
              <a:t>De meest recente </a:t>
            </a:r>
            <a:r>
              <a:rPr lang="nl-NL" b="1" dirty="0"/>
              <a:t>Inspectie van het Onderwijs – </a:t>
            </a:r>
            <a:r>
              <a:rPr lang="nl-NL" b="1" i="1" dirty="0"/>
              <a:t>De Staat van het Onderwijs 2025</a:t>
            </a:r>
            <a:r>
              <a:rPr lang="nl-NL" dirty="0"/>
              <a:t> is vrij scherp over het </a:t>
            </a:r>
            <a:r>
              <a:rPr lang="nl-NL" b="1" dirty="0"/>
              <a:t>vormgeven van actief burgerschap</a:t>
            </a:r>
            <a:r>
              <a:rPr lang="nl-NL" dirty="0"/>
              <a:t> in het basisonderwijs. De kritiek gaat niet alleen over “te weinig doen”, maar vooral over </a:t>
            </a:r>
            <a:r>
              <a:rPr lang="nl-NL" i="1" dirty="0"/>
              <a:t>hoe</a:t>
            </a:r>
            <a:r>
              <a:rPr lang="nl-NL" dirty="0"/>
              <a:t> scholen het doen.</a:t>
            </a:r>
          </a:p>
          <a:p>
            <a:r>
              <a:rPr lang="nl-NL" dirty="0"/>
              <a:t>Hieronder de kernkritiek specifiek gericht op </a:t>
            </a:r>
            <a:r>
              <a:rPr lang="nl-NL" b="1" dirty="0"/>
              <a:t>actief burgerschapsonderwijs (dus: leerlingen leren handelen, deelnemen, oefenen)</a:t>
            </a:r>
            <a:r>
              <a:rPr lang="nl-NL" dirty="0"/>
              <a:t>:</a:t>
            </a:r>
          </a:p>
          <a:p>
            <a:endParaRPr lang="nl-NL" dirty="0"/>
          </a:p>
          <a:p>
            <a:r>
              <a:rPr lang="nl-NL" b="1" dirty="0"/>
              <a:t>1. Te weinig doelgericht → geen duidelijke opbouw naar actief handelen</a:t>
            </a:r>
          </a:p>
          <a:p>
            <a:r>
              <a:rPr lang="nl-NL" dirty="0"/>
              <a:t>Scholen hebben vaak </a:t>
            </a:r>
            <a:r>
              <a:rPr lang="nl-NL" b="1" dirty="0"/>
              <a:t>geen concrete leerdoelen voor burgerschap</a:t>
            </a:r>
            <a:r>
              <a:rPr lang="nl-NL" dirty="0"/>
              <a:t>. </a:t>
            </a:r>
          </a:p>
          <a:p>
            <a:r>
              <a:rPr lang="nl-NL" dirty="0"/>
              <a:t>Daardoor is ook onduidelijk wat leerlingen uiteindelijk </a:t>
            </a:r>
            <a:r>
              <a:rPr lang="nl-NL" b="1" dirty="0"/>
              <a:t>actief moeten kunnen</a:t>
            </a:r>
            <a:r>
              <a:rPr lang="nl-NL" dirty="0"/>
              <a:t> (bijv. deelnemen aan debat, omgaan met verschillen). </a:t>
            </a:r>
          </a:p>
          <a:p>
            <a:r>
              <a:rPr lang="nl-NL" dirty="0"/>
              <a:t>Gevolg: actief burgerschap blijft vaag en vrijblijvend.</a:t>
            </a:r>
            <a:br>
              <a:rPr lang="nl-NL" dirty="0"/>
            </a:br>
            <a:endParaRPr lang="nl-NL" dirty="0"/>
          </a:p>
          <a:p>
            <a:br>
              <a:rPr lang="nl-NL" dirty="0"/>
            </a:br>
            <a:endParaRPr lang="nl-NL" dirty="0"/>
          </a:p>
          <a:p>
            <a:r>
              <a:rPr lang="nl-NL" b="1" dirty="0"/>
              <a:t>2. Geen samenhangend curriculum → losse activiteiten i.p.v. oefenen</a:t>
            </a:r>
          </a:p>
          <a:p>
            <a:r>
              <a:rPr lang="nl-NL" dirty="0"/>
              <a:t>Activiteiten rond burgerschap zijn vaak: </a:t>
            </a:r>
          </a:p>
          <a:p>
            <a:pPr lvl="1"/>
            <a:r>
              <a:rPr lang="nl-NL" dirty="0"/>
              <a:t>incidenteel </a:t>
            </a:r>
          </a:p>
          <a:p>
            <a:pPr lvl="1"/>
            <a:r>
              <a:rPr lang="nl-NL" dirty="0"/>
              <a:t>projectmatig </a:t>
            </a:r>
          </a:p>
          <a:p>
            <a:pPr lvl="1"/>
            <a:r>
              <a:rPr lang="nl-NL" dirty="0"/>
              <a:t>niet verbonden met elkaar </a:t>
            </a:r>
          </a:p>
          <a:p>
            <a:r>
              <a:rPr lang="nl-NL" dirty="0"/>
              <a:t>Leerlingen krijgen daardoor </a:t>
            </a:r>
            <a:r>
              <a:rPr lang="nl-NL" b="1" dirty="0"/>
              <a:t>geen doorlopende leerlijn om actief burgerschap te ontwikkelen</a:t>
            </a:r>
            <a:r>
              <a:rPr lang="nl-NL" dirty="0"/>
              <a:t> (bijv. van mening vormen → dialoog → participatie).</a:t>
            </a:r>
            <a:br>
              <a:rPr lang="nl-NL" dirty="0"/>
            </a:br>
            <a:endParaRPr lang="nl-NL" dirty="0"/>
          </a:p>
          <a:p>
            <a:br>
              <a:rPr lang="nl-NL" dirty="0"/>
            </a:br>
            <a:r>
              <a:rPr lang="nl-NL" b="1" dirty="0"/>
              <a:t>3. Actief burgerschap blijft impliciet en “onzichtbaar”</a:t>
            </a:r>
          </a:p>
          <a:p>
            <a:r>
              <a:rPr lang="nl-NL" dirty="0"/>
              <a:t>Op een deel van de scholen is burgerschap: </a:t>
            </a:r>
          </a:p>
          <a:p>
            <a:pPr lvl="1"/>
            <a:r>
              <a:rPr lang="nl-NL" dirty="0"/>
              <a:t>niet expliciet uitgewerkt </a:t>
            </a:r>
          </a:p>
          <a:p>
            <a:pPr lvl="1"/>
            <a:r>
              <a:rPr lang="nl-NL" dirty="0"/>
              <a:t>niet herkenbaar in lessen </a:t>
            </a:r>
          </a:p>
          <a:p>
            <a:r>
              <a:rPr lang="nl-NL" dirty="0"/>
              <a:t>Leerlingen </a:t>
            </a:r>
            <a:r>
              <a:rPr lang="nl-NL" b="1" dirty="0"/>
              <a:t>oefenen dus onvoldoende bewust met burgerschapsvaardigheden</a:t>
            </a:r>
            <a:r>
              <a:rPr lang="nl-NL" dirty="0"/>
              <a:t> (zoals discussiëren, participeren, verantwoordelijkheid nemen).</a:t>
            </a:r>
            <a:br>
              <a:rPr lang="nl-NL" dirty="0"/>
            </a:br>
            <a:endParaRPr lang="nl-NL" dirty="0"/>
          </a:p>
          <a:p>
            <a:r>
              <a:rPr lang="nl-NL" b="1" dirty="0"/>
              <a:t>4. Onvoldoende verbinding met de echte wereld (cruciaal voor actief burgerschap)</a:t>
            </a:r>
          </a:p>
          <a:p>
            <a:r>
              <a:rPr lang="nl-NL" dirty="0"/>
              <a:t>Het aanbod is vaak </a:t>
            </a:r>
            <a:r>
              <a:rPr lang="nl-NL" b="1" dirty="0"/>
              <a:t>niet afgestemd op de sociale context van leerlingen</a:t>
            </a:r>
            <a:r>
              <a:rPr lang="nl-NL" dirty="0"/>
              <a:t>. </a:t>
            </a:r>
          </a:p>
          <a:p>
            <a:r>
              <a:rPr lang="nl-NL" dirty="0"/>
              <a:t>Dat betekent:</a:t>
            </a:r>
          </a:p>
          <a:p>
            <a:r>
              <a:rPr lang="nl-NL" dirty="0"/>
              <a:t>weinig aansluiting op actuele maatschappelijke thema’s </a:t>
            </a:r>
          </a:p>
          <a:p>
            <a:r>
              <a:rPr lang="nl-NL" dirty="0"/>
              <a:t>weinig oefenen met echte situaties </a:t>
            </a:r>
          </a:p>
          <a:p>
            <a:r>
              <a:rPr lang="nl-NL" dirty="0"/>
              <a:t>Terwijl actief burgerschap juist vraagt om </a:t>
            </a:r>
            <a:r>
              <a:rPr lang="nl-NL" b="1" dirty="0"/>
              <a:t>ervaring en participatie</a:t>
            </a:r>
            <a:r>
              <a:rPr lang="nl-NL" dirty="0"/>
              <a:t>.</a:t>
            </a:r>
            <a:br>
              <a:rPr lang="nl-NL" dirty="0"/>
            </a:br>
            <a:endParaRPr lang="nl-NL" dirty="0"/>
          </a:p>
          <a:p>
            <a:r>
              <a:rPr lang="nl-NL" b="1" dirty="0"/>
              <a:t>5. Weinig zicht op wat leerlingen daadwerkelijk doen/kunnen</a:t>
            </a:r>
          </a:p>
          <a:p>
            <a:r>
              <a:rPr lang="nl-NL" dirty="0"/>
              <a:t>Scholen hebben vaak: </a:t>
            </a:r>
          </a:p>
          <a:p>
            <a:pPr lvl="1"/>
            <a:r>
              <a:rPr lang="nl-NL" dirty="0"/>
              <a:t>geen goed zicht op burgerschapsontwikkeling </a:t>
            </a:r>
          </a:p>
          <a:p>
            <a:pPr lvl="1"/>
            <a:r>
              <a:rPr lang="nl-NL" dirty="0"/>
              <a:t>weinig monitoring van vaardigheden </a:t>
            </a:r>
          </a:p>
          <a:p>
            <a:r>
              <a:rPr lang="nl-NL" dirty="0"/>
              <a:t>Daardoor weten scholen niet of leerlingen </a:t>
            </a:r>
            <a:r>
              <a:rPr lang="nl-NL" b="1" dirty="0"/>
              <a:t>daadwerkelijk actief burgerschap ontwikkelen</a:t>
            </a:r>
            <a:r>
              <a:rPr lang="nl-NL" dirty="0"/>
              <a:t>.</a:t>
            </a:r>
            <a:br>
              <a:rPr lang="nl-NL" dirty="0"/>
            </a:br>
            <a:endParaRPr lang="nl-NL" dirty="0"/>
          </a:p>
          <a:p>
            <a:r>
              <a:rPr lang="nl-NL" b="1" dirty="0"/>
              <a:t>6. Resultaat: beperkte burgerschapskennis én -vaardigheden</a:t>
            </a:r>
          </a:p>
          <a:p>
            <a:r>
              <a:rPr lang="nl-NL" dirty="0"/>
              <a:t>De inspectie koppelt de gebrekkige inrichting direct aan uitkomsten: </a:t>
            </a:r>
          </a:p>
          <a:p>
            <a:pPr lvl="1"/>
            <a:r>
              <a:rPr lang="nl-NL" dirty="0"/>
              <a:t>leerlingen hebben </a:t>
            </a:r>
            <a:r>
              <a:rPr lang="nl-NL" b="1" dirty="0"/>
              <a:t>beperkte kennis van democratie</a:t>
            </a:r>
            <a:r>
              <a:rPr lang="nl-NL" dirty="0"/>
              <a:t> </a:t>
            </a:r>
          </a:p>
          <a:p>
            <a:pPr lvl="1"/>
            <a:r>
              <a:rPr lang="nl-NL" dirty="0"/>
              <a:t>en dus ook een zwakke basis voor actief burgerschap </a:t>
            </a:r>
          </a:p>
          <a:p>
            <a:r>
              <a:rPr lang="nl-NL" dirty="0"/>
              <a:t>Scholen slagen er nog onvoldoende in om leerlingen voor te bereiden op </a:t>
            </a:r>
            <a:r>
              <a:rPr lang="nl-NL" b="1" dirty="0"/>
              <a:t>actieve deelname aan de samenleving</a:t>
            </a:r>
            <a:r>
              <a:rPr lang="nl-NL" dirty="0"/>
              <a:t>.</a:t>
            </a:r>
            <a:br>
              <a:rPr lang="nl-NL" dirty="0"/>
            </a:br>
            <a:endParaRPr lang="nl-NL" dirty="0"/>
          </a:p>
          <a:p>
            <a:r>
              <a:rPr lang="nl-NL" b="1" dirty="0"/>
              <a:t>Belangrijk inzicht uit het rapport</a:t>
            </a:r>
          </a:p>
          <a:p>
            <a:r>
              <a:rPr lang="nl-NL" dirty="0"/>
              <a:t>De inspectie zegt impliciet:</a:t>
            </a:r>
          </a:p>
          <a:p>
            <a:r>
              <a:rPr lang="nl-NL" dirty="0"/>
              <a:t>Het probleem is niet dat scholen niets doen,</a:t>
            </a:r>
            <a:br>
              <a:rPr lang="nl-NL" dirty="0"/>
            </a:br>
            <a:r>
              <a:rPr lang="nl-NL" dirty="0"/>
              <a:t>maar dat ze </a:t>
            </a:r>
            <a:r>
              <a:rPr lang="nl-NL" b="1" dirty="0"/>
              <a:t>actief burgerschap niet systematisch onderwijzen en laten oefenen</a:t>
            </a:r>
            <a:r>
              <a:rPr lang="nl-NL" dirty="0"/>
              <a:t>.</a:t>
            </a:r>
          </a:p>
          <a:p>
            <a:pPr marL="270510" indent="-270510">
              <a:lnSpc>
                <a:spcPct val="115000"/>
              </a:lnSpc>
              <a:spcAft>
                <a:spcPts val="800"/>
              </a:spcAft>
              <a:tabLst>
                <a:tab pos="270510" algn="l"/>
              </a:tabLst>
            </a:pPr>
            <a:endParaRPr lang="nl-NL" sz="1800" kern="1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F9CC5D-1D36-47B8-B86B-765D2F2AC436}"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94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800" dirty="0"/>
              <a:t>Marijke</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2800" dirty="0"/>
              <a:t>OiSO: WAT </a:t>
            </a:r>
            <a:r>
              <a:rPr lang="en-US" sz="2800" dirty="0" err="1"/>
              <a:t>houdt</a:t>
            </a:r>
            <a:r>
              <a:rPr lang="en-US" sz="2800" dirty="0"/>
              <a:t> </a:t>
            </a:r>
            <a:r>
              <a:rPr lang="en-US" sz="2800" dirty="0" err="1"/>
              <a:t>dat</a:t>
            </a:r>
            <a:r>
              <a:rPr lang="en-US" sz="2800" dirty="0"/>
              <a:t> in?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2800" dirty="0"/>
          </a:p>
          <a:p>
            <a:r>
              <a:rPr lang="nl-NL" sz="2800" dirty="0"/>
              <a:t>Sociaal ondernemerschap onderwijs combineert leren voor duurzame ontwikkeling en de ontwikkeling van ondernemerschapscompetenties: competenties die je in staat stellen om toegevoegde waarde te realiseren.</a:t>
            </a:r>
          </a:p>
          <a:p>
            <a:r>
              <a:rPr lang="nl-NL" sz="2800" dirty="0"/>
              <a:t>Leren voor duurzame ontwikkeling: gericht op de uitdagingen met betrekking tot duurzame co-existentie en ontwikkeling zoals verwoord in de </a:t>
            </a:r>
            <a:r>
              <a:rPr lang="nl-NL" sz="2800" dirty="0" err="1"/>
              <a:t>SDG's</a:t>
            </a:r>
            <a:r>
              <a:rPr lang="nl-NL" sz="2800" dirty="0"/>
              <a:t> OO: gericht op het creëren van toegevoegde waarde. </a:t>
            </a:r>
          </a:p>
          <a:p>
            <a:pPr>
              <a:lnSpc>
                <a:spcPct val="107000"/>
              </a:lnSpc>
              <a:spcAft>
                <a:spcPts val="800"/>
              </a:spcAft>
            </a:pPr>
            <a:endParaRPr lang="nl-NL" sz="1200" b="0" i="0" kern="1200" dirty="0">
              <a:solidFill>
                <a:schemeClr val="tx1"/>
              </a:solidFill>
              <a:effectLst/>
              <a:latin typeface="+mn-lt"/>
              <a:ea typeface="+mn-ea"/>
              <a:cs typeface="+mn-cs"/>
            </a:endParaRPr>
          </a:p>
          <a:p>
            <a:pPr>
              <a:lnSpc>
                <a:spcPct val="107000"/>
              </a:lnSpc>
              <a:spcAft>
                <a:spcPts val="800"/>
              </a:spcAft>
            </a:pPr>
            <a:r>
              <a:rPr lang="nl-NL" sz="1200" b="0" i="0" kern="1200" dirty="0">
                <a:solidFill>
                  <a:schemeClr val="tx1"/>
                </a:solidFill>
                <a:effectLst/>
                <a:latin typeface="+mn-lt"/>
                <a:ea typeface="+mn-ea"/>
                <a:cs typeface="+mn-cs"/>
              </a:rPr>
              <a:t>Tijdens sociaal ondernemen in de klas leren kinderen hoe je initiatief neemt, waarde creëert en een verschil maakt als actieve burger. Hun eigen ideeën en initiatieven staan daarbij centraal. Zo kunnen ze bijvoorbeeld buurtactiviteiten organiseren om buurtbewoners meer met elkaar te verbinden. Of tassen van oude kleding maken met daarop een boodschap om minder </a:t>
            </a:r>
            <a:r>
              <a:rPr lang="nl-NL" sz="1200" b="0" i="0" kern="1200" dirty="0" err="1">
                <a:solidFill>
                  <a:schemeClr val="tx1"/>
                </a:solidFill>
                <a:effectLst/>
                <a:latin typeface="+mn-lt"/>
                <a:ea typeface="+mn-ea"/>
                <a:cs typeface="+mn-cs"/>
              </a:rPr>
              <a:t>fast</a:t>
            </a:r>
            <a:r>
              <a:rPr lang="nl-NL" sz="1200" b="0" i="0" kern="1200" dirty="0">
                <a:solidFill>
                  <a:schemeClr val="tx1"/>
                </a:solidFill>
                <a:effectLst/>
                <a:latin typeface="+mn-lt"/>
                <a:ea typeface="+mn-ea"/>
                <a:cs typeface="+mn-cs"/>
              </a:rPr>
              <a:t> fashion te kopen. Zo dragen leerlingen op een creatieve en ondernemende manier bij aan een duurzamere wereld (</a:t>
            </a:r>
            <a:r>
              <a:rPr lang="nl-NL" sz="1200" b="0" i="0" u="none" strike="noStrike" kern="1200" dirty="0">
                <a:solidFill>
                  <a:schemeClr val="tx1"/>
                </a:solidFill>
                <a:effectLst/>
                <a:latin typeface="+mn-lt"/>
                <a:ea typeface="+mn-ea"/>
                <a:cs typeface="+mn-cs"/>
                <a:hlinkClick r:id="rId3"/>
              </a:rPr>
              <a:t>zie duurzame ontwikkelingsdoelen</a:t>
            </a:r>
            <a:r>
              <a:rPr lang="nl-NL" sz="1200" b="0" i="0" kern="1200" dirty="0">
                <a:solidFill>
                  <a:schemeClr val="tx1"/>
                </a:solidFill>
                <a:effectLst/>
                <a:latin typeface="+mn-lt"/>
                <a:ea typeface="+mn-ea"/>
                <a:cs typeface="+mn-cs"/>
              </a:rPr>
              <a:t>).</a:t>
            </a:r>
            <a:endParaRPr lang="nl-NL" sz="1800" kern="100" dirty="0">
              <a:effectLst/>
              <a:latin typeface="Calibri" panose="020F0502020204030204" pitchFamily="34" charset="0"/>
              <a:ea typeface="Calibri" panose="020F0502020204030204" pitchFamily="34" charset="0"/>
              <a:cs typeface="Arial" panose="020B0604020202020204" pitchFamily="34" charset="0"/>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DB11E1-375A-412F-A392-4C7A88057836}"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9930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04EFBD-9DEF-0F3A-C7EF-C9853D481BA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2EADFEB-B2C8-8409-935B-2C4DC5F220D2}"/>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DF1AEDA2-49EA-08C1-97F4-8D88B69CC5E5}"/>
              </a:ext>
            </a:extLst>
          </p:cNvPr>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2800" dirty="0"/>
              <a:t>Marijke</a:t>
            </a:r>
          </a:p>
          <a:p>
            <a:pPr marL="0" marR="0" lvl="0" indent="0" algn="l" defTabSz="914400" rtl="0" eaLnBrk="1" fontAlgn="auto" latinLnBrk="0" hangingPunct="1">
              <a:lnSpc>
                <a:spcPct val="107000"/>
              </a:lnSpc>
              <a:spcBef>
                <a:spcPts val="0"/>
              </a:spcBef>
              <a:spcAft>
                <a:spcPts val="800"/>
              </a:spcAft>
              <a:buClrTx/>
              <a:buSzTx/>
              <a:buFontTx/>
              <a:buNone/>
              <a:tabLst/>
              <a:defRPr/>
            </a:pPr>
            <a:r>
              <a:rPr lang="en-US" sz="2800" dirty="0"/>
              <a:t>OiSO: WAT HOUDT DAT IN?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2800" dirty="0"/>
          </a:p>
          <a:p>
            <a:pPr marL="0" marR="0" lvl="0" indent="0" algn="l" defTabSz="914400" rtl="0" eaLnBrk="1" fontAlgn="auto" latinLnBrk="0" hangingPunct="1">
              <a:lnSpc>
                <a:spcPct val="107000"/>
              </a:lnSpc>
              <a:spcBef>
                <a:spcPts val="0"/>
              </a:spcBef>
              <a:spcAft>
                <a:spcPts val="800"/>
              </a:spcAft>
              <a:buClrTx/>
              <a:buSzTx/>
              <a:buFontTx/>
              <a:buNone/>
              <a:tabLst/>
              <a:defRPr/>
            </a:pPr>
            <a:r>
              <a:rPr lang="nl-NL" sz="2800" b="1" dirty="0">
                <a:effectLst/>
                <a:latin typeface="Calibri" panose="020F0502020204030204" pitchFamily="34" charset="0"/>
                <a:ea typeface="Calibri" panose="020F0502020204030204" pitchFamily="34" charset="0"/>
                <a:cs typeface="Calibri" panose="020F0502020204030204" pitchFamily="34" charset="0"/>
              </a:rPr>
              <a:t>De pedagogische dimensie </a:t>
            </a:r>
            <a:r>
              <a:rPr lang="nl-NL" sz="2800" dirty="0">
                <a:effectLst/>
                <a:latin typeface="Calibri" panose="020F0502020204030204" pitchFamily="34" charset="0"/>
                <a:ea typeface="Calibri" panose="020F0502020204030204" pitchFamily="34" charset="0"/>
                <a:cs typeface="Calibri" panose="020F0502020204030204" pitchFamily="34" charset="0"/>
              </a:rPr>
              <a:t>is gericht op subject zijn. Hierbij </a:t>
            </a:r>
            <a:r>
              <a:rPr lang="nl-NL" sz="2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staat persoonsvorming centraal, en het ontdekken van eigen drijfveren en passies. Maar het gaat een stap verder. </a:t>
            </a:r>
            <a:r>
              <a:rPr lang="nl-NL" sz="2800" dirty="0">
                <a:effectLst/>
                <a:latin typeface="Calibri" panose="020F0502020204030204" pitchFamily="34" charset="0"/>
                <a:ea typeface="Times New Roman" panose="02020603050405020304" pitchFamily="18" charset="0"/>
                <a:cs typeface="Calibri" panose="020F0502020204030204" pitchFamily="34" charset="0"/>
              </a:rPr>
              <a:t>het gaat ook om het zoeken naar een goede balans tussen wat wenselijk is voor jezelf, de ander en de wereld</a:t>
            </a:r>
            <a:r>
              <a:rPr lang="nl-NL" sz="28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en </a:t>
            </a:r>
            <a:r>
              <a:rPr lang="nl-NL" sz="2800" dirty="0">
                <a:effectLst/>
                <a:latin typeface="Calibri" panose="020F0502020204030204" pitchFamily="34" charset="0"/>
                <a:ea typeface="Times New Roman" panose="02020603050405020304" pitchFamily="18" charset="0"/>
                <a:cs typeface="Calibri" panose="020F0502020204030204" pitchFamily="34" charset="0"/>
              </a:rPr>
              <a:t>om het samen perspectief ontdekken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nl-NL" sz="2800" dirty="0">
              <a:effectLst/>
              <a:latin typeface="Calibri" panose="020F0502020204030204" pitchFamily="34" charset="0"/>
              <a:ea typeface="Calibri" panose="020F0502020204030204" pitchFamily="34" charset="0"/>
              <a:cs typeface="Calibri" panose="020F0502020204030204" pitchFamily="34" charset="0"/>
            </a:endParaRPr>
          </a:p>
          <a:p>
            <a:pPr marL="0" lvl="0" indent="0">
              <a:lnSpc>
                <a:spcPct val="115000"/>
              </a:lnSpc>
              <a:spcAft>
                <a:spcPts val="800"/>
              </a:spcAft>
              <a:buFont typeface="Symbol" panose="05050102010706020507" pitchFamily="18" charset="2"/>
              <a:buNone/>
            </a:pPr>
            <a:r>
              <a:rPr lang="nl-NL" sz="2800" b="1" dirty="0">
                <a:effectLst/>
                <a:latin typeface="Calibri" panose="020F0502020204030204" pitchFamily="34" charset="0"/>
                <a:ea typeface="Calibri" panose="020F0502020204030204" pitchFamily="34" charset="0"/>
                <a:cs typeface="Calibri" panose="020F0502020204030204" pitchFamily="34" charset="0"/>
              </a:rPr>
              <a:t>De maatschappelijke dimensie </a:t>
            </a:r>
            <a:r>
              <a:rPr lang="nl-NL" sz="2800" dirty="0">
                <a:effectLst/>
                <a:latin typeface="Calibri" panose="020F0502020204030204" pitchFamily="34" charset="0"/>
                <a:ea typeface="Calibri" panose="020F0502020204030204" pitchFamily="34" charset="0"/>
                <a:cs typeface="Calibri" panose="020F0502020204030204" pitchFamily="34" charset="0"/>
              </a:rPr>
              <a:t>richt zich op het bijdragen aan duurzame ontwikkeling. De volle breedte komt mooi tot uiting in de duurzame ontwikkelingsdoelstellingen (</a:t>
            </a:r>
            <a:r>
              <a:rPr lang="nl-NL" sz="2800" dirty="0" err="1">
                <a:effectLst/>
                <a:latin typeface="Calibri" panose="020F0502020204030204" pitchFamily="34" charset="0"/>
                <a:ea typeface="Calibri" panose="020F0502020204030204" pitchFamily="34" charset="0"/>
                <a:cs typeface="Calibri" panose="020F0502020204030204" pitchFamily="34" charset="0"/>
              </a:rPr>
              <a:t>SDG’s</a:t>
            </a:r>
            <a:r>
              <a:rPr lang="nl-NL" sz="2800" dirty="0">
                <a:effectLst/>
                <a:latin typeface="Calibri" panose="020F0502020204030204" pitchFamily="34" charset="0"/>
                <a:ea typeface="Calibri" panose="020F0502020204030204" pitchFamily="34" charset="0"/>
                <a:cs typeface="Calibri" panose="020F0502020204030204" pitchFamily="34" charset="0"/>
              </a:rPr>
              <a:t>) zoals in 2015 geformuleerd door de Verenigde Naties.</a:t>
            </a:r>
            <a:br>
              <a:rPr lang="nl-NL" sz="2800" i="1" dirty="0">
                <a:effectLst/>
                <a:latin typeface="Calibri" panose="020F0502020204030204" pitchFamily="34" charset="0"/>
                <a:ea typeface="Calibri" panose="020F0502020204030204" pitchFamily="34" charset="0"/>
                <a:cs typeface="Calibri" panose="020F0502020204030204" pitchFamily="34" charset="0"/>
              </a:rPr>
            </a:br>
            <a:r>
              <a:rPr lang="nl-NL" sz="2800" dirty="0">
                <a:effectLst/>
                <a:latin typeface="Calibri" panose="020F0502020204030204" pitchFamily="34" charset="0"/>
                <a:ea typeface="Calibri" panose="020F0502020204030204" pitchFamily="34" charset="0"/>
                <a:cs typeface="Calibri" panose="020F0502020204030204" pitchFamily="34" charset="0"/>
              </a:rPr>
              <a:t>Zo gaat doelstelling 1 het over het beëindigen van armoede, doelstelling 4 over gelijke toegang tot kwalitatief goed onderwijs en een bevordering van levenslang leren en doelstelling 16 over het bevorderen van vreedzame en inclusieve samenlevingen.</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p>
            <a:pPr marL="270510" indent="-270510">
              <a:lnSpc>
                <a:spcPct val="107000"/>
              </a:lnSpc>
              <a:spcAft>
                <a:spcPts val="800"/>
              </a:spcAft>
            </a:pPr>
            <a:r>
              <a:rPr lang="nl-NL" sz="2800" dirty="0">
                <a:effectLst/>
                <a:latin typeface="Calibri" panose="020F0502020204030204" pitchFamily="34" charset="0"/>
                <a:ea typeface="Calibri" panose="020F0502020204030204" pitchFamily="34" charset="0"/>
                <a:cs typeface="Calibri" panose="020F0502020204030204" pitchFamily="34" charset="0"/>
              </a:rPr>
              <a:t>Voor het realiseren van duurzame ontwikkeling wordt het  onderwijs als een cruciale factor gezien.</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2800" dirty="0"/>
          </a:p>
          <a:p>
            <a:endParaRPr lang="nl-NL" dirty="0"/>
          </a:p>
        </p:txBody>
      </p:sp>
      <p:sp>
        <p:nvSpPr>
          <p:cNvPr id="4" name="Tijdelijke aanduiding voor dianummer 3">
            <a:extLst>
              <a:ext uri="{FF2B5EF4-FFF2-40B4-BE49-F238E27FC236}">
                <a16:creationId xmlns:a16="http://schemas.microsoft.com/office/drawing/2014/main" id="{D0F6CC29-673B-AAE9-71CD-436E6471C7A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DB11E1-375A-412F-A392-4C7A88057836}"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3800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a:lnSpc>
                <a:spcPct val="107000"/>
              </a:lnSpc>
              <a:spcAft>
                <a:spcPts val="800"/>
              </a:spcAft>
            </a:pPr>
            <a:r>
              <a:rPr lang="nl-NL" sz="1200" dirty="0">
                <a:effectLst/>
                <a:latin typeface="Calibri" panose="020F0502020204030204" pitchFamily="34" charset="0"/>
                <a:ea typeface="Calibri" panose="020F0502020204030204" pitchFamily="34" charset="0"/>
                <a:cs typeface="Calibri" panose="020F0502020204030204" pitchFamily="34" charset="0"/>
              </a:rPr>
              <a:t>Marijke</a:t>
            </a:r>
          </a:p>
          <a:p>
            <a:pPr>
              <a:lnSpc>
                <a:spcPct val="107000"/>
              </a:lnSpc>
              <a:spcAft>
                <a:spcPts val="800"/>
              </a:spcAft>
            </a:pPr>
            <a:r>
              <a:rPr lang="nl-NL" sz="1200" dirty="0">
                <a:effectLst/>
                <a:latin typeface="Calibri" panose="020F0502020204030204" pitchFamily="34" charset="0"/>
                <a:ea typeface="Calibri" panose="020F0502020204030204" pitchFamily="34" charset="0"/>
                <a:cs typeface="Calibri" panose="020F0502020204030204" pitchFamily="34" charset="0"/>
              </a:rPr>
              <a:t>Allereerst is daar </a:t>
            </a:r>
            <a:r>
              <a:rPr lang="nl-NL" sz="1200" b="1" dirty="0">
                <a:effectLst/>
                <a:latin typeface="Calibri" panose="020F0502020204030204" pitchFamily="34" charset="0"/>
                <a:ea typeface="Calibri" panose="020F0502020204030204" pitchFamily="34" charset="0"/>
                <a:cs typeface="Calibri" panose="020F0502020204030204" pitchFamily="34" charset="0"/>
              </a:rPr>
              <a:t>het hart</a:t>
            </a:r>
            <a:r>
              <a:rPr lang="nl-NL" sz="1200" dirty="0">
                <a:effectLst/>
                <a:latin typeface="Calibri" panose="020F0502020204030204" pitchFamily="34" charset="0"/>
                <a:ea typeface="Calibri" panose="020F0502020204030204" pitchFamily="34" charset="0"/>
                <a:cs typeface="Calibri" panose="020F0502020204030204" pitchFamily="34" charset="0"/>
              </a:rPr>
              <a:t>. Het hart symboliseert het in verbinding staan. In verbinding met jezelf, de ander en de wereld. Het draait om het ontwikkelen van compassie, empathie en zorgzaamheid, om van daaruit een probleem of uitdaging te verkennen en je eraan te verbinden. </a:t>
            </a: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b="1" dirty="0">
                <a:effectLst/>
                <a:latin typeface="Calibri" panose="020F0502020204030204" pitchFamily="34" charset="0"/>
                <a:ea typeface="Calibri" panose="020F0502020204030204" pitchFamily="34" charset="0"/>
                <a:cs typeface="Calibri" panose="020F0502020204030204" pitchFamily="34" charset="0"/>
              </a:rPr>
              <a:t>De uitroeptekens </a:t>
            </a:r>
            <a:r>
              <a:rPr lang="nl-NL" sz="1200" dirty="0">
                <a:effectLst/>
                <a:latin typeface="Calibri" panose="020F0502020204030204" pitchFamily="34" charset="0"/>
                <a:ea typeface="Calibri" panose="020F0502020204030204" pitchFamily="34" charset="0"/>
                <a:cs typeface="Calibri" panose="020F0502020204030204" pitchFamily="34" charset="0"/>
              </a:rPr>
              <a:t>staan voor kansen zien. Als er iets is waar je graag verandering in brengt, welke kansen om bij te dragen zie je dan? </a:t>
            </a:r>
            <a:br>
              <a:rPr lang="nl-NL" sz="1200" dirty="0">
                <a:effectLst/>
                <a:latin typeface="Calibri" panose="020F0502020204030204" pitchFamily="34" charset="0"/>
                <a:ea typeface="Calibri" panose="020F0502020204030204" pitchFamily="34" charset="0"/>
                <a:cs typeface="Calibri" panose="020F0502020204030204" pitchFamily="34" charset="0"/>
              </a:rPr>
            </a:br>
            <a:r>
              <a:rPr lang="nl-NL" sz="1200" dirty="0">
                <a:effectLst/>
                <a:latin typeface="Calibri" panose="020F0502020204030204" pitchFamily="34" charset="0"/>
                <a:ea typeface="Calibri" panose="020F0502020204030204" pitchFamily="34" charset="0"/>
                <a:cs typeface="Calibri" panose="020F0502020204030204" pitchFamily="34" charset="0"/>
              </a:rPr>
              <a:t>Vervolgens stel je jezelf de vraag: Welke concrete ideeën heb ik/hebben we? </a:t>
            </a:r>
            <a:r>
              <a:rPr lang="nl-NL" sz="1200" b="1" dirty="0">
                <a:effectLst/>
                <a:latin typeface="Calibri" panose="020F0502020204030204" pitchFamily="34" charset="0"/>
                <a:ea typeface="Calibri" panose="020F0502020204030204" pitchFamily="34" charset="0"/>
                <a:cs typeface="Calibri" panose="020F0502020204030204" pitchFamily="34" charset="0"/>
              </a:rPr>
              <a:t>De lampjes </a:t>
            </a:r>
            <a:endParaRPr lang="nl-NL" sz="12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dirty="0">
                <a:effectLst/>
                <a:latin typeface="Calibri" panose="020F0502020204030204" pitchFamily="34" charset="0"/>
                <a:ea typeface="Calibri" panose="020F0502020204030204" pitchFamily="34" charset="0"/>
                <a:cs typeface="Calibri" panose="020F0502020204030204" pitchFamily="34" charset="0"/>
              </a:rPr>
              <a:t>En </a:t>
            </a:r>
            <a:r>
              <a:rPr lang="nl-NL" sz="1200" b="1" dirty="0">
                <a:effectLst/>
                <a:latin typeface="Calibri" panose="020F0502020204030204" pitchFamily="34" charset="0"/>
                <a:ea typeface="Calibri" panose="020F0502020204030204" pitchFamily="34" charset="0"/>
                <a:cs typeface="Calibri" panose="020F0502020204030204" pitchFamily="34" charset="0"/>
              </a:rPr>
              <a:t>het lampje aandraaien</a:t>
            </a:r>
            <a:r>
              <a:rPr lang="nl-NL" sz="1200" dirty="0">
                <a:effectLst/>
                <a:latin typeface="Calibri" panose="020F0502020204030204" pitchFamily="34" charset="0"/>
                <a:ea typeface="Calibri" panose="020F0502020204030204" pitchFamily="34" charset="0"/>
                <a:cs typeface="Calibri" panose="020F0502020204030204" pitchFamily="34" charset="0"/>
              </a:rPr>
              <a:t>: Wat ga ik doen? Welk idee kies ik? Dit leidt tot actie, vaak samen met anderen. </a:t>
            </a: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dirty="0">
                <a:effectLst/>
                <a:latin typeface="Calibri" panose="020F0502020204030204" pitchFamily="34" charset="0"/>
                <a:ea typeface="Calibri" panose="020F0502020204030204" pitchFamily="34" charset="0"/>
                <a:cs typeface="Calibri" panose="020F0502020204030204" pitchFamily="34" charset="0"/>
              </a:rPr>
              <a:t>Als de actie is uitgevoerd heb je waarde gecreëerd. Vandaar </a:t>
            </a:r>
            <a:r>
              <a:rPr lang="nl-NL" sz="1200" b="1" dirty="0">
                <a:effectLst/>
                <a:latin typeface="Calibri" panose="020F0502020204030204" pitchFamily="34" charset="0"/>
                <a:ea typeface="Calibri" panose="020F0502020204030204" pitchFamily="34" charset="0"/>
                <a:cs typeface="Calibri" panose="020F0502020204030204" pitchFamily="34" charset="0"/>
              </a:rPr>
              <a:t>de plus</a:t>
            </a:r>
            <a:r>
              <a:rPr lang="nl-NL" sz="1200" dirty="0">
                <a:effectLst/>
                <a:latin typeface="Calibri" panose="020F0502020204030204" pitchFamily="34" charset="0"/>
                <a:ea typeface="Calibri" panose="020F0502020204030204" pitchFamily="34" charset="0"/>
                <a:cs typeface="Calibri" panose="020F0502020204030204" pitchFamily="34" charset="0"/>
              </a:rPr>
              <a:t>. Je hebt iets ondernomen met de bedoeling een positieve bijdrage te leveren aan duurzaam samenleven en ontwikkelen. </a:t>
            </a: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dirty="0">
                <a:effectLst/>
                <a:latin typeface="Calibri" panose="020F0502020204030204" pitchFamily="34" charset="0"/>
                <a:ea typeface="Calibri" panose="020F0502020204030204" pitchFamily="34" charset="0"/>
                <a:cs typeface="Calibri" panose="020F0502020204030204" pitchFamily="34" charset="0"/>
              </a:rPr>
              <a:t>Je kijkt bij het leren sociaal te ondernemen tijdens en na afloop terug. Vandaar </a:t>
            </a:r>
            <a:r>
              <a:rPr lang="nl-NL" sz="1200" b="1" dirty="0">
                <a:effectLst/>
                <a:latin typeface="Calibri" panose="020F0502020204030204" pitchFamily="34" charset="0"/>
                <a:ea typeface="Calibri" panose="020F0502020204030204" pitchFamily="34" charset="0"/>
                <a:cs typeface="Calibri" panose="020F0502020204030204" pitchFamily="34" charset="0"/>
              </a:rPr>
              <a:t>de pijlen</a:t>
            </a:r>
            <a:r>
              <a:rPr lang="nl-NL" sz="1200" dirty="0">
                <a:effectLst/>
                <a:latin typeface="Calibri" panose="020F0502020204030204" pitchFamily="34" charset="0"/>
                <a:ea typeface="Calibri" panose="020F0502020204030204" pitchFamily="34" charset="0"/>
                <a:cs typeface="Calibri" panose="020F0502020204030204" pitchFamily="34" charset="0"/>
              </a:rPr>
              <a:t>. Ben je tevreden, wil je een uitwerking nog wat aanpassen? Wil je de impact verder vergroten? Ga je een ander idee uitwerken? En wat leert het ondernemen jou over jezelf, de ander, de wereld? </a:t>
            </a: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200" dirty="0">
                <a:effectLst/>
                <a:latin typeface="Calibri" panose="020F0502020204030204" pitchFamily="34" charset="0"/>
                <a:ea typeface="Times New Roman" panose="02020603050405020304" pitchFamily="18" charset="0"/>
                <a:cs typeface="Calibri" panose="020F0502020204030204" pitchFamily="34" charset="0"/>
              </a:rPr>
              <a:t>Tot zover de theorie. Over naar de derde vraag. </a:t>
            </a: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algn="l"/>
            <a:br>
              <a:rPr lang="en-US" b="0" i="0" u="none" strike="noStrike" dirty="0">
                <a:solidFill>
                  <a:srgbClr val="1F1F1F"/>
                </a:solidFill>
                <a:effectLst/>
                <a:latin typeface="Arial" panose="020B0604020202020204" pitchFamily="34" charset="0"/>
                <a:hlinkClick r:id="rId3"/>
              </a:rPr>
            </a:br>
            <a:endParaRPr lang="nl-NL"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effectLst/>
              <a:latin typeface="Calibri" panose="020F0502020204030204" pitchFamily="34" charset="0"/>
              <a:cs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00F8F6-3D5E-44FD-850C-87AD99271CB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0291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dirty="0"/>
              <a:t>Eva</a:t>
            </a:r>
          </a:p>
          <a:p>
            <a:r>
              <a:rPr lang="nl-NL" dirty="0"/>
              <a:t>OiSO HOE DOE JE DAT? </a:t>
            </a:r>
          </a:p>
          <a:p>
            <a:endParaRPr lang="nl-NL" dirty="0"/>
          </a:p>
          <a:p>
            <a:r>
              <a:rPr lang="nl-NL" dirty="0"/>
              <a:t>Ik kan me voorstellen dat u zich afvraagt hoe dat er in de praktijk uitziet. </a:t>
            </a:r>
            <a:br>
              <a:rPr lang="nl-NL" dirty="0"/>
            </a:br>
            <a:endParaRPr lang="nl-NL" dirty="0"/>
          </a:p>
          <a:p>
            <a:pPr>
              <a:lnSpc>
                <a:spcPct val="107000"/>
              </a:lnSpc>
              <a:spcAft>
                <a:spcPts val="800"/>
              </a:spcAft>
            </a:pPr>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00F8F6-3D5E-44FD-850C-87AD99271CB3}"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73908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2.em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784904-F9D8-68AA-66DE-788B99A3810A}"/>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D46A2A94-49A4-57E7-A6F5-BEAD75E391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4505AF4E-FCB9-CEB8-0EAB-85C4017C2239}"/>
              </a:ext>
            </a:extLst>
          </p:cNvPr>
          <p:cNvSpPr>
            <a:spLocks noGrp="1"/>
          </p:cNvSpPr>
          <p:nvPr>
            <p:ph type="dt" sz="half" idx="10"/>
          </p:nvPr>
        </p:nvSpPr>
        <p:spPr/>
        <p:txBody>
          <a:bodyPr/>
          <a:lstStyle/>
          <a:p>
            <a:fld id="{A575D131-E04F-4EE1-845D-FBF1B149CD59}"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AB0386E4-8DC1-ABAD-47C0-06C2C795319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70AAC41-0937-4ADB-6044-0352C789C007}"/>
              </a:ext>
            </a:extLst>
          </p:cNvPr>
          <p:cNvSpPr>
            <a:spLocks noGrp="1"/>
          </p:cNvSpPr>
          <p:nvPr>
            <p:ph type="sldNum" sz="quarter" idx="12"/>
          </p:nvPr>
        </p:nvSpPr>
        <p:spPr/>
        <p:txBody>
          <a:bodyPr/>
          <a:lstStyle/>
          <a:p>
            <a:fld id="{0400BBE9-455F-4C8F-B0A7-E2DD1DCF0D31}" type="slidenum">
              <a:rPr lang="nl-NL" smtClean="0"/>
              <a:t>‹nr.›</a:t>
            </a:fld>
            <a:endParaRPr lang="nl-NL"/>
          </a:p>
        </p:txBody>
      </p:sp>
    </p:spTree>
    <p:extLst>
      <p:ext uri="{BB962C8B-B14F-4D97-AF65-F5344CB8AC3E}">
        <p14:creationId xmlns:p14="http://schemas.microsoft.com/office/powerpoint/2010/main" val="3737045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A13BBD-5652-D9D2-C097-A4ADCE0AF83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15234088-B0DC-0634-E95E-803D2133E84A}"/>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A0B48F3-2B82-7F4D-9FB5-37282A398A5D}"/>
              </a:ext>
            </a:extLst>
          </p:cNvPr>
          <p:cNvSpPr>
            <a:spLocks noGrp="1"/>
          </p:cNvSpPr>
          <p:nvPr>
            <p:ph type="dt" sz="half" idx="10"/>
          </p:nvPr>
        </p:nvSpPr>
        <p:spPr/>
        <p:txBody>
          <a:bodyPr/>
          <a:lstStyle/>
          <a:p>
            <a:fld id="{A575D131-E04F-4EE1-845D-FBF1B149CD59}"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D4E8CA9C-7310-7004-BC4A-A37B1E9E0E8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10ABECA-F372-173F-D480-BBDD6C566991}"/>
              </a:ext>
            </a:extLst>
          </p:cNvPr>
          <p:cNvSpPr>
            <a:spLocks noGrp="1"/>
          </p:cNvSpPr>
          <p:nvPr>
            <p:ph type="sldNum" sz="quarter" idx="12"/>
          </p:nvPr>
        </p:nvSpPr>
        <p:spPr/>
        <p:txBody>
          <a:bodyPr/>
          <a:lstStyle/>
          <a:p>
            <a:fld id="{0400BBE9-455F-4C8F-B0A7-E2DD1DCF0D31}" type="slidenum">
              <a:rPr lang="nl-NL" smtClean="0"/>
              <a:t>‹nr.›</a:t>
            </a:fld>
            <a:endParaRPr lang="nl-NL"/>
          </a:p>
        </p:txBody>
      </p:sp>
    </p:spTree>
    <p:extLst>
      <p:ext uri="{BB962C8B-B14F-4D97-AF65-F5344CB8AC3E}">
        <p14:creationId xmlns:p14="http://schemas.microsoft.com/office/powerpoint/2010/main" val="4161430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56717205-D92C-521B-7928-F36376923E6D}"/>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4054A775-B1E8-C2B2-38C9-FB1EB6B9B8E2}"/>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4F84473-2404-FF8A-11AD-32F8B7C93C29}"/>
              </a:ext>
            </a:extLst>
          </p:cNvPr>
          <p:cNvSpPr>
            <a:spLocks noGrp="1"/>
          </p:cNvSpPr>
          <p:nvPr>
            <p:ph type="dt" sz="half" idx="10"/>
          </p:nvPr>
        </p:nvSpPr>
        <p:spPr/>
        <p:txBody>
          <a:bodyPr/>
          <a:lstStyle/>
          <a:p>
            <a:fld id="{A575D131-E04F-4EE1-845D-FBF1B149CD59}"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458FCD1A-B996-9DBE-1422-1CB73BFB29A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B88FD9A-EF1A-405D-7EF3-CE00C138F70F}"/>
              </a:ext>
            </a:extLst>
          </p:cNvPr>
          <p:cNvSpPr>
            <a:spLocks noGrp="1"/>
          </p:cNvSpPr>
          <p:nvPr>
            <p:ph type="sldNum" sz="quarter" idx="12"/>
          </p:nvPr>
        </p:nvSpPr>
        <p:spPr/>
        <p:txBody>
          <a:bodyPr/>
          <a:lstStyle/>
          <a:p>
            <a:fld id="{0400BBE9-455F-4C8F-B0A7-E2DD1DCF0D31}" type="slidenum">
              <a:rPr lang="nl-NL" smtClean="0"/>
              <a:t>‹nr.›</a:t>
            </a:fld>
            <a:endParaRPr lang="nl-NL"/>
          </a:p>
        </p:txBody>
      </p:sp>
    </p:spTree>
    <p:extLst>
      <p:ext uri="{BB962C8B-B14F-4D97-AF65-F5344CB8AC3E}">
        <p14:creationId xmlns:p14="http://schemas.microsoft.com/office/powerpoint/2010/main" val="1631008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eldia">
    <p:spTree>
      <p:nvGrpSpPr>
        <p:cNvPr id="1" name=""/>
        <p:cNvGrpSpPr/>
        <p:nvPr/>
      </p:nvGrpSpPr>
      <p:grpSpPr>
        <a:xfrm>
          <a:off x="0" y="0"/>
          <a:ext cx="0" cy="0"/>
          <a:chOff x="0" y="0"/>
          <a:chExt cx="0" cy="0"/>
        </a:xfrm>
      </p:grpSpPr>
      <p:sp>
        <p:nvSpPr>
          <p:cNvPr id="11" name="sContent"/>
          <p:cNvSpPr>
            <a:spLocks noGrp="1"/>
          </p:cNvSpPr>
          <p:nvPr>
            <p:ph type="pic" sz="quarter" idx="13" hasCustomPrompt="1"/>
          </p:nvPr>
        </p:nvSpPr>
        <p:spPr>
          <a:xfrm>
            <a:off x="900000" y="1790653"/>
            <a:ext cx="10753199" cy="3780000"/>
          </a:xfrm>
        </p:spPr>
        <p:txBody>
          <a:bodyPr/>
          <a:lstStyle>
            <a:lvl1pPr>
              <a:defRPr/>
            </a:lvl1pPr>
          </a:lstStyle>
          <a:p>
            <a:r>
              <a:rPr lang="nl-NL"/>
              <a:t> </a:t>
            </a:r>
          </a:p>
        </p:txBody>
      </p:sp>
      <p:sp>
        <p:nvSpPr>
          <p:cNvPr id="2" name="sTitle"/>
          <p:cNvSpPr>
            <a:spLocks noGrp="1"/>
          </p:cNvSpPr>
          <p:nvPr>
            <p:ph type="ctrTitle"/>
          </p:nvPr>
        </p:nvSpPr>
        <p:spPr>
          <a:xfrm>
            <a:off x="540000" y="4662383"/>
            <a:ext cx="10756800" cy="844810"/>
          </a:xfrm>
          <a:solidFill>
            <a:schemeClr val="accent1"/>
          </a:solidFill>
        </p:spPr>
        <p:txBody>
          <a:bodyPr lIns="360000" tIns="288000" rIns="360000" anchor="b">
            <a:spAutoFit/>
          </a:bodyPr>
          <a:lstStyle>
            <a:lvl1pPr algn="l">
              <a:defRPr sz="4000">
                <a:solidFill>
                  <a:schemeClr val="bg1"/>
                </a:solidFill>
              </a:defRPr>
            </a:lvl1pPr>
          </a:lstStyle>
          <a:p>
            <a:r>
              <a:rPr lang="nl-NL"/>
              <a:t>Klik om stijl te bewerken</a:t>
            </a:r>
          </a:p>
        </p:txBody>
      </p:sp>
      <p:sp>
        <p:nvSpPr>
          <p:cNvPr id="3" name="sSubtitle"/>
          <p:cNvSpPr>
            <a:spLocks noGrp="1"/>
          </p:cNvSpPr>
          <p:nvPr>
            <p:ph type="subTitle" idx="1"/>
          </p:nvPr>
        </p:nvSpPr>
        <p:spPr>
          <a:xfrm>
            <a:off x="540000" y="5501394"/>
            <a:ext cx="10756800" cy="740803"/>
          </a:xfrm>
          <a:solidFill>
            <a:schemeClr val="accent1"/>
          </a:solidFill>
        </p:spPr>
        <p:txBody>
          <a:bodyPr lIns="360000" tIns="72000" rIns="360000" bIns="252000">
            <a:spAutoFit/>
          </a:bodyPr>
          <a:lstStyle>
            <a:lvl1pPr marL="0" indent="0" algn="l">
              <a:buNone/>
              <a:defRPr sz="24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sDate"/>
          <p:cNvSpPr>
            <a:spLocks noGrp="1"/>
          </p:cNvSpPr>
          <p:nvPr>
            <p:ph type="dt" sz="half" idx="10"/>
          </p:nvPr>
        </p:nvSpPr>
        <p:spPr/>
        <p:txBody>
          <a:bodyPr/>
          <a:lstStyle/>
          <a:p>
            <a:fld id="{DA17425C-2565-429E-ADF5-646B28BC3EB9}" type="datetime1">
              <a:rPr lang="nl-NL" smtClean="0"/>
              <a:t>13-4-2026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r>
              <a:rPr lang="nl-NL"/>
              <a:t> | </a:t>
            </a:r>
            <a:fld id="{D7C1E860-94D3-4C4F-87EC-05A28AA2C783}" type="slidenum">
              <a:rPr lang="nl-NL" smtClean="0"/>
              <a:pPr/>
              <a:t>‹nr.›</a:t>
            </a:fld>
            <a:endParaRPr lang="nl-NL"/>
          </a:p>
        </p:txBody>
      </p:sp>
      <p:pic>
        <p:nvPicPr>
          <p:cNvPr id="8" name="sLogo6">
            <a:extLst>
              <a:ext uri="{FF2B5EF4-FFF2-40B4-BE49-F238E27FC236}">
                <a16:creationId xmlns:a16="http://schemas.microsoft.com/office/drawing/2014/main" id="{24D37012-E0A5-49C4-B2D8-3F559D97D4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0000" y="824400"/>
            <a:ext cx="2286000" cy="260274"/>
          </a:xfrm>
          <a:prstGeom prst="rect">
            <a:avLst/>
          </a:prstGeom>
        </p:spPr>
      </p:pic>
    </p:spTree>
    <p:extLst>
      <p:ext uri="{BB962C8B-B14F-4D97-AF65-F5344CB8AC3E}">
        <p14:creationId xmlns:p14="http://schemas.microsoft.com/office/powerpoint/2010/main" val="12164364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fbeelding (groot)">
    <p:spTree>
      <p:nvGrpSpPr>
        <p:cNvPr id="1" name=""/>
        <p:cNvGrpSpPr/>
        <p:nvPr/>
      </p:nvGrpSpPr>
      <p:grpSpPr>
        <a:xfrm>
          <a:off x="0" y="0"/>
          <a:ext cx="0" cy="0"/>
          <a:chOff x="0" y="0"/>
          <a:chExt cx="0" cy="0"/>
        </a:xfrm>
      </p:grpSpPr>
      <p:sp>
        <p:nvSpPr>
          <p:cNvPr id="6" name="sContent1"/>
          <p:cNvSpPr>
            <a:spLocks noGrp="1"/>
          </p:cNvSpPr>
          <p:nvPr>
            <p:ph type="pic" sz="quarter" idx="13" hasCustomPrompt="1"/>
          </p:nvPr>
        </p:nvSpPr>
        <p:spPr>
          <a:xfrm>
            <a:off x="0" y="0"/>
            <a:ext cx="12192000" cy="6858000"/>
          </a:xfrm>
        </p:spPr>
        <p:txBody>
          <a:bodyPr/>
          <a:lstStyle>
            <a:lvl1pPr>
              <a:defRPr/>
            </a:lvl1pPr>
          </a:lstStyle>
          <a:p>
            <a:r>
              <a:rPr lang="nl-NL"/>
              <a:t> </a:t>
            </a:r>
          </a:p>
        </p:txBody>
      </p:sp>
      <p:sp>
        <p:nvSpPr>
          <p:cNvPr id="2" name="sDate"/>
          <p:cNvSpPr>
            <a:spLocks noGrp="1"/>
          </p:cNvSpPr>
          <p:nvPr>
            <p:ph type="dt" sz="half" idx="10"/>
          </p:nvPr>
        </p:nvSpPr>
        <p:spPr/>
        <p:txBody>
          <a:bodyPr/>
          <a:lstStyle>
            <a:lvl1pPr>
              <a:defRPr>
                <a:solidFill>
                  <a:schemeClr val="bg1"/>
                </a:solidFill>
                <a:effectLst/>
              </a:defRPr>
            </a:lvl1pPr>
          </a:lstStyle>
          <a:p>
            <a:fld id="{2D20B50B-57BC-4C80-ADAB-0307055E6C73}" type="datetime1">
              <a:rPr lang="nl-NL" smtClean="0"/>
              <a:t>13-4-2026</a:t>
            </a:fld>
            <a:endParaRPr lang="nl-NL"/>
          </a:p>
        </p:txBody>
      </p:sp>
      <p:sp>
        <p:nvSpPr>
          <p:cNvPr id="3" name="sFooter"/>
          <p:cNvSpPr>
            <a:spLocks noGrp="1"/>
          </p:cNvSpPr>
          <p:nvPr>
            <p:ph type="ftr" sz="quarter" idx="11"/>
          </p:nvPr>
        </p:nvSpPr>
        <p:spPr/>
        <p:txBody>
          <a:bodyPr/>
          <a:lstStyle>
            <a:lvl1pPr>
              <a:defRPr>
                <a:solidFill>
                  <a:schemeClr val="bg1"/>
                </a:solidFill>
                <a:effectLst/>
              </a:defRPr>
            </a:lvl1pPr>
          </a:lstStyle>
          <a:p>
            <a:endParaRPr lang="nl-NL"/>
          </a:p>
        </p:txBody>
      </p:sp>
      <p:sp>
        <p:nvSpPr>
          <p:cNvPr id="4" name="sSlideNumber"/>
          <p:cNvSpPr>
            <a:spLocks noGrp="1"/>
          </p:cNvSpPr>
          <p:nvPr>
            <p:ph type="sldNum" sz="quarter" idx="12"/>
          </p:nvPr>
        </p:nvSpPr>
        <p:spPr/>
        <p:txBody>
          <a:bodyPr/>
          <a:lstStyle>
            <a:lvl1pPr>
              <a:defRPr>
                <a:solidFill>
                  <a:schemeClr val="bg1"/>
                </a:solidFill>
                <a:effectLst/>
              </a:defRPr>
            </a:lvl1pPr>
          </a:lstStyle>
          <a:p>
            <a:r>
              <a:rPr lang="nl-NL"/>
              <a:t> | </a:t>
            </a:r>
            <a:fld id="{E166ADBE-B4B0-40A5-B4FB-5865EABC9C46}" type="slidenum">
              <a:rPr lang="nl-NL" smtClean="0"/>
              <a:pPr/>
              <a:t>‹nr.›</a:t>
            </a:fld>
            <a:endParaRPr lang="nl-NL"/>
          </a:p>
        </p:txBody>
      </p:sp>
      <p:sp>
        <p:nvSpPr>
          <p:cNvPr id="8" name="sContent2"/>
          <p:cNvSpPr>
            <a:spLocks noGrp="1"/>
          </p:cNvSpPr>
          <p:nvPr>
            <p:ph type="body" sz="quarter" idx="14"/>
          </p:nvPr>
        </p:nvSpPr>
        <p:spPr>
          <a:xfrm>
            <a:off x="8233198" y="3582954"/>
            <a:ext cx="3420000" cy="2211031"/>
          </a:xfrm>
          <a:solidFill>
            <a:schemeClr val="accent1"/>
          </a:solidFill>
        </p:spPr>
        <p:txBody>
          <a:bodyPr lIns="180000" tIns="90000" rIns="180000" bIns="90000" anchor="b" anchorCtr="0">
            <a:spAutoFit/>
          </a:bodyPr>
          <a:lstStyle>
            <a:lvl1pPr>
              <a:defRPr sz="2000">
                <a:solidFill>
                  <a:schemeClr val="bg1"/>
                </a:solidFill>
              </a:defRPr>
            </a:lvl1pPr>
            <a:lvl2pPr>
              <a:defRPr sz="1400">
                <a:solidFill>
                  <a:schemeClr val="bg1"/>
                </a:solidFill>
              </a:defRPr>
            </a:lvl2pPr>
            <a:lvl3pPr>
              <a:buClr>
                <a:schemeClr val="bg1"/>
              </a:buClr>
              <a:defRPr sz="1400">
                <a:solidFill>
                  <a:schemeClr val="bg1"/>
                </a:solidFill>
              </a:defRPr>
            </a:lvl3pPr>
            <a:lvl4pPr>
              <a:buClr>
                <a:schemeClr val="bg2"/>
              </a:buClr>
              <a:defRPr sz="1400">
                <a:solidFill>
                  <a:schemeClr val="bg1"/>
                </a:solidFill>
              </a:defRPr>
            </a:lvl4pPr>
            <a:lvl5pPr>
              <a:defRPr sz="1400">
                <a:solidFill>
                  <a:schemeClr val="bg1"/>
                </a:solidFill>
              </a:defRPr>
            </a:lvl5pPr>
            <a:lvl6pPr marL="1080000" indent="0">
              <a:buNone/>
              <a:defRPr/>
            </a:lvl6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pic>
        <p:nvPicPr>
          <p:cNvPr id="7" name="sLogo2">
            <a:extLst>
              <a:ext uri="{FF2B5EF4-FFF2-40B4-BE49-F238E27FC236}">
                <a16:creationId xmlns:a16="http://schemas.microsoft.com/office/drawing/2014/main" id="{372EE3E2-0F18-49A2-9A5A-7981D2C23A2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0000" y="6076800"/>
            <a:ext cx="1800000" cy="204940"/>
          </a:xfrm>
          <a:prstGeom prst="rect">
            <a:avLst/>
          </a:prstGeom>
        </p:spPr>
      </p:pic>
      <p:pic>
        <p:nvPicPr>
          <p:cNvPr id="10" name="sLogo3">
            <a:extLst>
              <a:ext uri="{FF2B5EF4-FFF2-40B4-BE49-F238E27FC236}">
                <a16:creationId xmlns:a16="http://schemas.microsoft.com/office/drawing/2014/main" id="{FCFB932A-CA18-4381-859B-017CD010486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53200" y="6181200"/>
            <a:ext cx="1800000" cy="98634"/>
          </a:xfrm>
          <a:prstGeom prst="rect">
            <a:avLst/>
          </a:prstGeom>
        </p:spPr>
      </p:pic>
    </p:spTree>
    <p:extLst>
      <p:ext uri="{BB962C8B-B14F-4D97-AF65-F5344CB8AC3E}">
        <p14:creationId xmlns:p14="http://schemas.microsoft.com/office/powerpoint/2010/main" val="4719873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kstdia (groot)">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Date"/>
          <p:cNvSpPr>
            <a:spLocks noGrp="1"/>
          </p:cNvSpPr>
          <p:nvPr>
            <p:ph type="dt" sz="half" idx="10"/>
          </p:nvPr>
        </p:nvSpPr>
        <p:spPr/>
        <p:txBody>
          <a:bodyPr/>
          <a:lstStyle/>
          <a:p>
            <a:fld id="{67961E4E-9044-4B99-9896-E99BB9CC5B64}" type="datetime1">
              <a:rPr lang="nl-NL" smtClean="0"/>
              <a:t>13-4-2026</a:t>
            </a:fld>
            <a:endParaRPr lang="nl-NL"/>
          </a:p>
        </p:txBody>
      </p:sp>
      <p:sp>
        <p:nvSpPr>
          <p:cNvPr id="4" name="sFooter"/>
          <p:cNvSpPr>
            <a:spLocks noGrp="1"/>
          </p:cNvSpPr>
          <p:nvPr>
            <p:ph type="ftr" sz="quarter" idx="11"/>
          </p:nvPr>
        </p:nvSpPr>
        <p:spPr/>
        <p:txBody>
          <a:bodyPr/>
          <a:lstStyle/>
          <a:p>
            <a:endParaRPr lang="nl-NL"/>
          </a:p>
        </p:txBody>
      </p:sp>
      <p:sp>
        <p:nvSpPr>
          <p:cNvPr id="5" name="sSlideNumber"/>
          <p:cNvSpPr>
            <a:spLocks noGrp="1"/>
          </p:cNvSpPr>
          <p:nvPr>
            <p:ph type="sldNum" sz="quarter" idx="12"/>
          </p:nvPr>
        </p:nvSpPr>
        <p:spPr/>
        <p:txBody>
          <a:bodyPr/>
          <a:lstStyle/>
          <a:p>
            <a:r>
              <a:rPr lang="nl-NL"/>
              <a:t> | </a:t>
            </a:r>
            <a:fld id="{04629F6F-1728-4FA5-8057-F6203461CF66}" type="slidenum">
              <a:rPr lang="nl-NL" smtClean="0"/>
              <a:pPr/>
              <a:t>‹nr.›</a:t>
            </a:fld>
            <a:endParaRPr lang="nl-NL"/>
          </a:p>
        </p:txBody>
      </p:sp>
      <p:sp>
        <p:nvSpPr>
          <p:cNvPr id="7" name="sContent"/>
          <p:cNvSpPr>
            <a:spLocks noGrp="1"/>
          </p:cNvSpPr>
          <p:nvPr>
            <p:ph type="body" sz="quarter" idx="13"/>
          </p:nvPr>
        </p:nvSpPr>
        <p:spPr>
          <a:xfrm>
            <a:off x="900000" y="1720800"/>
            <a:ext cx="10753200" cy="3524250"/>
          </a:xfrm>
        </p:spPr>
        <p:txBody>
          <a:bodyPr>
            <a:normAutofit/>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8731031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11" name="sContent"/>
          <p:cNvSpPr>
            <a:spLocks noGrp="1"/>
          </p:cNvSpPr>
          <p:nvPr>
            <p:ph type="pic" sz="quarter" idx="13" hasCustomPrompt="1"/>
          </p:nvPr>
        </p:nvSpPr>
        <p:spPr>
          <a:xfrm>
            <a:off x="900000" y="1790653"/>
            <a:ext cx="10753199" cy="3780000"/>
          </a:xfrm>
        </p:spPr>
        <p:txBody>
          <a:bodyPr/>
          <a:lstStyle>
            <a:lvl1pPr>
              <a:defRPr/>
            </a:lvl1pPr>
          </a:lstStyle>
          <a:p>
            <a:r>
              <a:rPr lang="nl-NL"/>
              <a:t> </a:t>
            </a:r>
          </a:p>
        </p:txBody>
      </p:sp>
      <p:sp>
        <p:nvSpPr>
          <p:cNvPr id="2" name="sTitle"/>
          <p:cNvSpPr>
            <a:spLocks noGrp="1"/>
          </p:cNvSpPr>
          <p:nvPr>
            <p:ph type="ctrTitle"/>
          </p:nvPr>
        </p:nvSpPr>
        <p:spPr>
          <a:xfrm>
            <a:off x="540000" y="4662383"/>
            <a:ext cx="10756800" cy="844810"/>
          </a:xfrm>
          <a:solidFill>
            <a:schemeClr val="accent1"/>
          </a:solidFill>
        </p:spPr>
        <p:txBody>
          <a:bodyPr lIns="360000" tIns="288000" rIns="360000" anchor="b">
            <a:spAutoFit/>
          </a:bodyPr>
          <a:lstStyle>
            <a:lvl1pPr algn="l">
              <a:defRPr sz="4000">
                <a:solidFill>
                  <a:schemeClr val="bg1"/>
                </a:solidFill>
              </a:defRPr>
            </a:lvl1pPr>
          </a:lstStyle>
          <a:p>
            <a:r>
              <a:rPr lang="nl-NL"/>
              <a:t>Klik om stijl te bewerken</a:t>
            </a:r>
          </a:p>
        </p:txBody>
      </p:sp>
      <p:sp>
        <p:nvSpPr>
          <p:cNvPr id="3" name="sSubtitle"/>
          <p:cNvSpPr>
            <a:spLocks noGrp="1"/>
          </p:cNvSpPr>
          <p:nvPr>
            <p:ph type="subTitle" idx="1"/>
          </p:nvPr>
        </p:nvSpPr>
        <p:spPr>
          <a:xfrm>
            <a:off x="540000" y="5501394"/>
            <a:ext cx="10756800" cy="740803"/>
          </a:xfrm>
          <a:solidFill>
            <a:schemeClr val="accent1"/>
          </a:solidFill>
        </p:spPr>
        <p:txBody>
          <a:bodyPr lIns="360000" tIns="72000" rIns="360000" bIns="252000">
            <a:spAutoFit/>
          </a:bodyPr>
          <a:lstStyle>
            <a:lvl1pPr marL="0" indent="0" algn="l">
              <a:buNone/>
              <a:defRPr sz="24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sDate"/>
          <p:cNvSpPr>
            <a:spLocks noGrp="1"/>
          </p:cNvSpPr>
          <p:nvPr>
            <p:ph type="dt" sz="half" idx="10"/>
          </p:nvPr>
        </p:nvSpPr>
        <p:spPr/>
        <p:txBody>
          <a:bodyPr/>
          <a:lstStyle/>
          <a:p>
            <a:fld id="{DA17425C-2565-429E-ADF5-646B28BC3EB9}" type="datetime1">
              <a:rPr lang="nl-NL" smtClean="0"/>
              <a:t>13-4-2026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r>
              <a:rPr lang="nl-NL"/>
              <a:t> | </a:t>
            </a:r>
            <a:fld id="{D7C1E860-94D3-4C4F-87EC-05A28AA2C783}" type="slidenum">
              <a:rPr lang="nl-NL" smtClean="0"/>
              <a:pPr/>
              <a:t>‹nr.›</a:t>
            </a:fld>
            <a:endParaRPr lang="nl-NL"/>
          </a:p>
        </p:txBody>
      </p:sp>
      <p:pic>
        <p:nvPicPr>
          <p:cNvPr id="8" name="sLogo6">
            <a:extLst>
              <a:ext uri="{FF2B5EF4-FFF2-40B4-BE49-F238E27FC236}">
                <a16:creationId xmlns:a16="http://schemas.microsoft.com/office/drawing/2014/main" id="{24D37012-E0A5-49C4-B2D8-3F559D97D48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0000" y="824400"/>
            <a:ext cx="2286000" cy="260274"/>
          </a:xfrm>
          <a:prstGeom prst="rect">
            <a:avLst/>
          </a:prstGeom>
        </p:spPr>
      </p:pic>
    </p:spTree>
    <p:extLst>
      <p:ext uri="{BB962C8B-B14F-4D97-AF65-F5344CB8AC3E}">
        <p14:creationId xmlns:p14="http://schemas.microsoft.com/office/powerpoint/2010/main" val="7662380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eldia (rood)">
    <p:bg>
      <p:bgPr>
        <a:solidFill>
          <a:schemeClr val="accent1"/>
        </a:solidFill>
        <a:effectLst/>
      </p:bgPr>
    </p:bg>
    <p:spTree>
      <p:nvGrpSpPr>
        <p:cNvPr id="1" name=""/>
        <p:cNvGrpSpPr/>
        <p:nvPr/>
      </p:nvGrpSpPr>
      <p:grpSpPr>
        <a:xfrm>
          <a:off x="0" y="0"/>
          <a:ext cx="0" cy="0"/>
          <a:chOff x="0" y="0"/>
          <a:chExt cx="0" cy="0"/>
        </a:xfrm>
      </p:grpSpPr>
      <p:sp>
        <p:nvSpPr>
          <p:cNvPr id="2" name="sTitle"/>
          <p:cNvSpPr>
            <a:spLocks noGrp="1"/>
          </p:cNvSpPr>
          <p:nvPr>
            <p:ph type="ctrTitle"/>
          </p:nvPr>
        </p:nvSpPr>
        <p:spPr>
          <a:xfrm>
            <a:off x="540000" y="4662383"/>
            <a:ext cx="10756800" cy="844810"/>
          </a:xfrm>
          <a:solidFill>
            <a:schemeClr val="accent1"/>
          </a:solidFill>
        </p:spPr>
        <p:txBody>
          <a:bodyPr lIns="360000" tIns="288000" rIns="360000" anchor="b">
            <a:spAutoFit/>
          </a:bodyPr>
          <a:lstStyle>
            <a:lvl1pPr algn="l">
              <a:defRPr sz="4000">
                <a:solidFill>
                  <a:schemeClr val="bg1"/>
                </a:solidFill>
              </a:defRPr>
            </a:lvl1pPr>
          </a:lstStyle>
          <a:p>
            <a:r>
              <a:rPr lang="nl-NL"/>
              <a:t>Klik om stijl te bewerken</a:t>
            </a:r>
          </a:p>
        </p:txBody>
      </p:sp>
      <p:sp>
        <p:nvSpPr>
          <p:cNvPr id="3" name="sSubtitle"/>
          <p:cNvSpPr>
            <a:spLocks noGrp="1"/>
          </p:cNvSpPr>
          <p:nvPr>
            <p:ph type="subTitle" idx="1"/>
          </p:nvPr>
        </p:nvSpPr>
        <p:spPr>
          <a:xfrm>
            <a:off x="540000" y="5501394"/>
            <a:ext cx="10756800" cy="740803"/>
          </a:xfrm>
          <a:solidFill>
            <a:schemeClr val="accent1"/>
          </a:solidFill>
        </p:spPr>
        <p:txBody>
          <a:bodyPr lIns="360000" tIns="72000" rIns="360000" bIns="252000">
            <a:spAutoFit/>
          </a:bodyPr>
          <a:lstStyle>
            <a:lvl1pPr marL="0" indent="0" algn="l">
              <a:buNone/>
              <a:defRPr sz="24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sDate"/>
          <p:cNvSpPr>
            <a:spLocks noGrp="1"/>
          </p:cNvSpPr>
          <p:nvPr>
            <p:ph type="dt" sz="half" idx="10"/>
          </p:nvPr>
        </p:nvSpPr>
        <p:spPr/>
        <p:txBody>
          <a:bodyPr/>
          <a:lstStyle/>
          <a:p>
            <a:fld id="{D6731A5F-79AF-4399-9860-C0EE2AD08FF8}" type="datetime1">
              <a:rPr lang="nl-NL" smtClean="0"/>
              <a:t>13-4-2026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r>
              <a:rPr lang="nl-NL"/>
              <a:t> | </a:t>
            </a:r>
            <a:fld id="{2925F3A0-744E-4D8E-A406-88454E708747}" type="slidenum">
              <a:rPr lang="nl-NL" smtClean="0"/>
              <a:pPr/>
              <a:t>‹nr.›</a:t>
            </a:fld>
            <a:endParaRPr lang="nl-NL"/>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9999" y="825580"/>
            <a:ext cx="2286000" cy="259702"/>
          </a:xfrm>
          <a:prstGeom prst="rect">
            <a:avLst/>
          </a:prstGeom>
        </p:spPr>
      </p:pic>
      <p:pic>
        <p:nvPicPr>
          <p:cNvPr id="8" name="Afbeelding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7611" y="452649"/>
            <a:ext cx="3348000" cy="324197"/>
          </a:xfrm>
          <a:prstGeom prst="rect">
            <a:avLst/>
          </a:prstGeom>
        </p:spPr>
      </p:pic>
      <p:pic>
        <p:nvPicPr>
          <p:cNvPr id="10" name="sLogo7">
            <a:extLst>
              <a:ext uri="{FF2B5EF4-FFF2-40B4-BE49-F238E27FC236}">
                <a16:creationId xmlns:a16="http://schemas.microsoft.com/office/drawing/2014/main" id="{E96D3B7A-DBE2-415F-ADD1-D01A095E275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00000" y="824400"/>
            <a:ext cx="2286000" cy="260274"/>
          </a:xfrm>
          <a:prstGeom prst="rect">
            <a:avLst/>
          </a:prstGeom>
        </p:spPr>
      </p:pic>
    </p:spTree>
    <p:extLst>
      <p:ext uri="{BB962C8B-B14F-4D97-AF65-F5344CB8AC3E}">
        <p14:creationId xmlns:p14="http://schemas.microsoft.com/office/powerpoint/2010/main" val="3684720231"/>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dia (groot)">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Date"/>
          <p:cNvSpPr>
            <a:spLocks noGrp="1"/>
          </p:cNvSpPr>
          <p:nvPr>
            <p:ph type="dt" sz="half" idx="10"/>
          </p:nvPr>
        </p:nvSpPr>
        <p:spPr/>
        <p:txBody>
          <a:bodyPr/>
          <a:lstStyle/>
          <a:p>
            <a:fld id="{67961E4E-9044-4B99-9896-E99BB9CC5B64}" type="datetime1">
              <a:rPr lang="nl-NL" smtClean="0"/>
              <a:t>13-4-2026</a:t>
            </a:fld>
            <a:endParaRPr lang="nl-NL"/>
          </a:p>
        </p:txBody>
      </p:sp>
      <p:sp>
        <p:nvSpPr>
          <p:cNvPr id="4" name="sFooter"/>
          <p:cNvSpPr>
            <a:spLocks noGrp="1"/>
          </p:cNvSpPr>
          <p:nvPr>
            <p:ph type="ftr" sz="quarter" idx="11"/>
          </p:nvPr>
        </p:nvSpPr>
        <p:spPr/>
        <p:txBody>
          <a:bodyPr/>
          <a:lstStyle/>
          <a:p>
            <a:endParaRPr lang="nl-NL"/>
          </a:p>
        </p:txBody>
      </p:sp>
      <p:sp>
        <p:nvSpPr>
          <p:cNvPr id="5" name="sSlideNumber"/>
          <p:cNvSpPr>
            <a:spLocks noGrp="1"/>
          </p:cNvSpPr>
          <p:nvPr>
            <p:ph type="sldNum" sz="quarter" idx="12"/>
          </p:nvPr>
        </p:nvSpPr>
        <p:spPr/>
        <p:txBody>
          <a:bodyPr/>
          <a:lstStyle/>
          <a:p>
            <a:r>
              <a:rPr lang="nl-NL"/>
              <a:t> | </a:t>
            </a:r>
            <a:fld id="{23ED488E-9FF7-422A-A109-DA1622E50649}" type="slidenum">
              <a:rPr lang="nl-NL" smtClean="0"/>
              <a:pPr/>
              <a:t>‹nr.›</a:t>
            </a:fld>
            <a:endParaRPr lang="nl-NL"/>
          </a:p>
        </p:txBody>
      </p:sp>
      <p:sp>
        <p:nvSpPr>
          <p:cNvPr id="7" name="sContent"/>
          <p:cNvSpPr>
            <a:spLocks noGrp="1"/>
          </p:cNvSpPr>
          <p:nvPr>
            <p:ph type="body" sz="quarter" idx="13"/>
          </p:nvPr>
        </p:nvSpPr>
        <p:spPr>
          <a:xfrm>
            <a:off x="900000" y="1720800"/>
            <a:ext cx="10753200" cy="3524250"/>
          </a:xfrm>
        </p:spPr>
        <p:txBody>
          <a:bodyPr>
            <a:normAutofit/>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346916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Content"/>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sDate"/>
          <p:cNvSpPr>
            <a:spLocks noGrp="1"/>
          </p:cNvSpPr>
          <p:nvPr>
            <p:ph type="dt" sz="half" idx="10"/>
          </p:nvPr>
        </p:nvSpPr>
        <p:spPr/>
        <p:txBody>
          <a:bodyPr/>
          <a:lstStyle/>
          <a:p>
            <a:fld id="{1C3D6FB9-4111-436F-9145-8BB8A739549C}" type="datetime1">
              <a:rPr lang="nl-NL" smtClean="0"/>
              <a:t>13-4-2026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r>
              <a:rPr lang="nl-NL"/>
              <a:t> | </a:t>
            </a:r>
            <a:fld id="{02B93673-C1B1-4A39-82AC-652E9B46F30C}" type="slidenum">
              <a:rPr lang="nl-NL" smtClean="0"/>
              <a:pPr/>
              <a:t>‹nr.›</a:t>
            </a:fld>
            <a:endParaRPr lang="nl-NL"/>
          </a:p>
        </p:txBody>
      </p:sp>
    </p:spTree>
    <p:extLst>
      <p:ext uri="{BB962C8B-B14F-4D97-AF65-F5344CB8AC3E}">
        <p14:creationId xmlns:p14="http://schemas.microsoft.com/office/powerpoint/2010/main" val="3533602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Content1"/>
          <p:cNvSpPr>
            <a:spLocks noGrp="1"/>
          </p:cNvSpPr>
          <p:nvPr>
            <p:ph sz="half" idx="1"/>
          </p:nvPr>
        </p:nvSpPr>
        <p:spPr>
          <a:xfrm>
            <a:off x="899997" y="1720800"/>
            <a:ext cx="5198400" cy="37872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sContent2"/>
          <p:cNvSpPr>
            <a:spLocks noGrp="1"/>
          </p:cNvSpPr>
          <p:nvPr>
            <p:ph sz="half" idx="2"/>
          </p:nvPr>
        </p:nvSpPr>
        <p:spPr>
          <a:xfrm>
            <a:off x="6454798" y="1720800"/>
            <a:ext cx="5198400" cy="37872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sDate"/>
          <p:cNvSpPr>
            <a:spLocks noGrp="1"/>
          </p:cNvSpPr>
          <p:nvPr>
            <p:ph type="dt" sz="half" idx="10"/>
          </p:nvPr>
        </p:nvSpPr>
        <p:spPr/>
        <p:txBody>
          <a:bodyPr/>
          <a:lstStyle/>
          <a:p>
            <a:fld id="{222AF959-F740-4FAA-B982-D41D5DFEA194}" type="datetime1">
              <a:rPr lang="nl-NL" smtClean="0"/>
              <a:t>13-4-2026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r>
              <a:rPr lang="nl-NL"/>
              <a:t> | </a:t>
            </a:r>
            <a:fld id="{E96F44D9-7BCF-4F9C-9737-E4070A2544AA}" type="slidenum">
              <a:rPr lang="nl-NL" smtClean="0"/>
              <a:pPr/>
              <a:t>‹nr.›</a:t>
            </a:fld>
            <a:endParaRPr lang="nl-NL"/>
          </a:p>
        </p:txBody>
      </p:sp>
    </p:spTree>
    <p:extLst>
      <p:ext uri="{BB962C8B-B14F-4D97-AF65-F5344CB8AC3E}">
        <p14:creationId xmlns:p14="http://schemas.microsoft.com/office/powerpoint/2010/main" val="1032076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0BB916-64D1-80F5-415A-83F61AB589A1}"/>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4AEFF4B-FE11-521E-90CA-C563DE62E642}"/>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58D6985-A45C-CEEB-ED20-13A72C42A978}"/>
              </a:ext>
            </a:extLst>
          </p:cNvPr>
          <p:cNvSpPr>
            <a:spLocks noGrp="1"/>
          </p:cNvSpPr>
          <p:nvPr>
            <p:ph type="dt" sz="half" idx="10"/>
          </p:nvPr>
        </p:nvSpPr>
        <p:spPr/>
        <p:txBody>
          <a:bodyPr/>
          <a:lstStyle/>
          <a:p>
            <a:fld id="{A575D131-E04F-4EE1-845D-FBF1B149CD59}"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14765824-1842-23EE-FDEE-3A63E15EE38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195F897-263E-395C-46C0-735EF53B9DDA}"/>
              </a:ext>
            </a:extLst>
          </p:cNvPr>
          <p:cNvSpPr>
            <a:spLocks noGrp="1"/>
          </p:cNvSpPr>
          <p:nvPr>
            <p:ph type="sldNum" sz="quarter" idx="12"/>
          </p:nvPr>
        </p:nvSpPr>
        <p:spPr/>
        <p:txBody>
          <a:bodyPr/>
          <a:lstStyle/>
          <a:p>
            <a:fld id="{0400BBE9-455F-4C8F-B0A7-E2DD1DCF0D31}" type="slidenum">
              <a:rPr lang="nl-NL" smtClean="0"/>
              <a:t>‹nr.›</a:t>
            </a:fld>
            <a:endParaRPr lang="nl-NL"/>
          </a:p>
        </p:txBody>
      </p:sp>
    </p:spTree>
    <p:extLst>
      <p:ext uri="{BB962C8B-B14F-4D97-AF65-F5344CB8AC3E}">
        <p14:creationId xmlns:p14="http://schemas.microsoft.com/office/powerpoint/2010/main" val="2841148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Date"/>
          <p:cNvSpPr>
            <a:spLocks noGrp="1"/>
          </p:cNvSpPr>
          <p:nvPr>
            <p:ph type="dt" sz="half" idx="10"/>
          </p:nvPr>
        </p:nvSpPr>
        <p:spPr/>
        <p:txBody>
          <a:bodyPr/>
          <a:lstStyle/>
          <a:p>
            <a:fld id="{AFCFAC54-BC8F-47A7-B723-4C53EF766FD2}" type="datetime1">
              <a:rPr lang="nl-NL" smtClean="0"/>
              <a:t>13-4-2026</a:t>
            </a:fld>
            <a:endParaRPr lang="nl-NL"/>
          </a:p>
        </p:txBody>
      </p:sp>
      <p:sp>
        <p:nvSpPr>
          <p:cNvPr id="4" name="sFooter"/>
          <p:cNvSpPr>
            <a:spLocks noGrp="1"/>
          </p:cNvSpPr>
          <p:nvPr>
            <p:ph type="ftr" sz="quarter" idx="11"/>
          </p:nvPr>
        </p:nvSpPr>
        <p:spPr/>
        <p:txBody>
          <a:bodyPr/>
          <a:lstStyle/>
          <a:p>
            <a:endParaRPr lang="nl-NL"/>
          </a:p>
        </p:txBody>
      </p:sp>
      <p:sp>
        <p:nvSpPr>
          <p:cNvPr id="5" name="sSlideNumber"/>
          <p:cNvSpPr>
            <a:spLocks noGrp="1"/>
          </p:cNvSpPr>
          <p:nvPr>
            <p:ph type="sldNum" sz="quarter" idx="12"/>
          </p:nvPr>
        </p:nvSpPr>
        <p:spPr/>
        <p:txBody>
          <a:bodyPr/>
          <a:lstStyle/>
          <a:p>
            <a:r>
              <a:rPr lang="nl-NL"/>
              <a:t> | </a:t>
            </a:r>
            <a:fld id="{AB3CFD60-E2DF-405C-8D6E-005343EA8F73}" type="slidenum">
              <a:rPr lang="nl-NL" smtClean="0"/>
              <a:pPr/>
              <a:t>‹nr.›</a:t>
            </a:fld>
            <a:endParaRPr lang="nl-NL"/>
          </a:p>
        </p:txBody>
      </p:sp>
    </p:spTree>
    <p:extLst>
      <p:ext uri="{BB962C8B-B14F-4D97-AF65-F5344CB8AC3E}">
        <p14:creationId xmlns:p14="http://schemas.microsoft.com/office/powerpoint/2010/main" val="13652785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sDate"/>
          <p:cNvSpPr>
            <a:spLocks noGrp="1"/>
          </p:cNvSpPr>
          <p:nvPr>
            <p:ph type="dt" sz="half" idx="10"/>
          </p:nvPr>
        </p:nvSpPr>
        <p:spPr/>
        <p:txBody>
          <a:bodyPr/>
          <a:lstStyle/>
          <a:p>
            <a:fld id="{F23CC821-79A4-4C11-8678-C1E9CA88CEB1}" type="datetime1">
              <a:rPr lang="nl-NL" smtClean="0"/>
              <a:t>13-4-2026</a:t>
            </a:fld>
            <a:endParaRPr lang="nl-NL"/>
          </a:p>
        </p:txBody>
      </p:sp>
      <p:sp>
        <p:nvSpPr>
          <p:cNvPr id="3" name="sFooter"/>
          <p:cNvSpPr>
            <a:spLocks noGrp="1"/>
          </p:cNvSpPr>
          <p:nvPr>
            <p:ph type="ftr" sz="quarter" idx="11"/>
          </p:nvPr>
        </p:nvSpPr>
        <p:spPr/>
        <p:txBody>
          <a:bodyPr/>
          <a:lstStyle/>
          <a:p>
            <a:endParaRPr lang="nl-NL"/>
          </a:p>
        </p:txBody>
      </p:sp>
      <p:sp>
        <p:nvSpPr>
          <p:cNvPr id="4" name="sSlideNumber"/>
          <p:cNvSpPr>
            <a:spLocks noGrp="1"/>
          </p:cNvSpPr>
          <p:nvPr>
            <p:ph type="sldNum" sz="quarter" idx="12"/>
          </p:nvPr>
        </p:nvSpPr>
        <p:spPr/>
        <p:txBody>
          <a:bodyPr/>
          <a:lstStyle/>
          <a:p>
            <a:r>
              <a:rPr lang="nl-NL"/>
              <a:t> | </a:t>
            </a:r>
            <a:fld id="{0758A1C1-FC2B-441E-A286-4563E2D2AFEF}" type="slidenum">
              <a:rPr lang="nl-NL" smtClean="0"/>
              <a:pPr/>
              <a:t>‹nr.›</a:t>
            </a:fld>
            <a:endParaRPr lang="nl-NL"/>
          </a:p>
        </p:txBody>
      </p:sp>
    </p:spTree>
    <p:extLst>
      <p:ext uri="{BB962C8B-B14F-4D97-AF65-F5344CB8AC3E}">
        <p14:creationId xmlns:p14="http://schemas.microsoft.com/office/powerpoint/2010/main" val="22535003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3" name="sContent1"/>
          <p:cNvSpPr>
            <a:spLocks noGrp="1"/>
          </p:cNvSpPr>
          <p:nvPr>
            <p:ph idx="1"/>
          </p:nvPr>
        </p:nvSpPr>
        <p:spPr>
          <a:xfrm>
            <a:off x="900000" y="1720800"/>
            <a:ext cx="5198400" cy="3787200"/>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sDate"/>
          <p:cNvSpPr>
            <a:spLocks noGrp="1"/>
          </p:cNvSpPr>
          <p:nvPr>
            <p:ph type="dt" sz="half" idx="10"/>
          </p:nvPr>
        </p:nvSpPr>
        <p:spPr/>
        <p:txBody>
          <a:bodyPr/>
          <a:lstStyle/>
          <a:p>
            <a:fld id="{3272E256-4384-40A0-BF02-1500E9529AE4}" type="datetime1">
              <a:rPr lang="nl-NL" smtClean="0"/>
              <a:t>13-4-2026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r>
              <a:rPr lang="nl-NL"/>
              <a:t> | </a:t>
            </a:r>
            <a:fld id="{2DA98924-9D2E-4EF2-866C-CBF1A1B56FBE}" type="slidenum">
              <a:rPr lang="nl-NL" smtClean="0"/>
              <a:pPr/>
              <a:t>‹nr.›</a:t>
            </a:fld>
            <a:endParaRPr lang="nl-NL"/>
          </a:p>
        </p:txBody>
      </p:sp>
      <p:sp>
        <p:nvSpPr>
          <p:cNvPr id="16" name="sTitle"/>
          <p:cNvSpPr>
            <a:spLocks noGrp="1"/>
          </p:cNvSpPr>
          <p:nvPr>
            <p:ph type="title"/>
          </p:nvPr>
        </p:nvSpPr>
        <p:spPr/>
        <p:txBody>
          <a:bodyPr/>
          <a:lstStyle/>
          <a:p>
            <a:r>
              <a:rPr lang="nl-NL"/>
              <a:t>Klik om stijl te bewerken</a:t>
            </a:r>
          </a:p>
        </p:txBody>
      </p:sp>
      <p:sp>
        <p:nvSpPr>
          <p:cNvPr id="18" name="sContent2"/>
          <p:cNvSpPr>
            <a:spLocks noGrp="1"/>
          </p:cNvSpPr>
          <p:nvPr>
            <p:ph type="body" sz="quarter" idx="14"/>
          </p:nvPr>
        </p:nvSpPr>
        <p:spPr>
          <a:xfrm>
            <a:off x="6454800" y="1720800"/>
            <a:ext cx="5198400" cy="3866400"/>
          </a:xfrm>
        </p:spPr>
        <p:txBody>
          <a:bodyPr anchor="b" anchorCtr="0">
            <a:normAutofit/>
          </a:bodyPr>
          <a:lstStyle>
            <a:lvl1pPr>
              <a:defRPr sz="2000">
                <a:solidFill>
                  <a:schemeClr val="accent1"/>
                </a:solidFill>
              </a:defRPr>
            </a:lvl1pPr>
            <a:lvl2pPr>
              <a:defRPr sz="1400"/>
            </a:lvl2pPr>
            <a:lvl3pPr>
              <a:defRPr sz="1400"/>
            </a:lvl3pPr>
            <a:lvl4pPr>
              <a:defRPr sz="1400"/>
            </a:lvl4pPr>
            <a:lvl5pPr>
              <a:defRPr sz="14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529721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houd met bijschrift (breed)">
    <p:spTree>
      <p:nvGrpSpPr>
        <p:cNvPr id="1" name=""/>
        <p:cNvGrpSpPr/>
        <p:nvPr/>
      </p:nvGrpSpPr>
      <p:grpSpPr>
        <a:xfrm>
          <a:off x="0" y="0"/>
          <a:ext cx="0" cy="0"/>
          <a:chOff x="0" y="0"/>
          <a:chExt cx="0" cy="0"/>
        </a:xfrm>
      </p:grpSpPr>
      <p:sp>
        <p:nvSpPr>
          <p:cNvPr id="3" name="sContent1"/>
          <p:cNvSpPr>
            <a:spLocks noGrp="1"/>
          </p:cNvSpPr>
          <p:nvPr>
            <p:ph idx="1"/>
          </p:nvPr>
        </p:nvSpPr>
        <p:spPr>
          <a:xfrm>
            <a:off x="900000" y="1720800"/>
            <a:ext cx="6998400" cy="3787200"/>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sDate"/>
          <p:cNvSpPr>
            <a:spLocks noGrp="1"/>
          </p:cNvSpPr>
          <p:nvPr>
            <p:ph type="dt" sz="half" idx="10"/>
          </p:nvPr>
        </p:nvSpPr>
        <p:spPr/>
        <p:txBody>
          <a:bodyPr/>
          <a:lstStyle/>
          <a:p>
            <a:fld id="{5EB8A724-18E7-4933-8FF0-67A3F72897E9}" type="datetime1">
              <a:rPr lang="nl-NL" smtClean="0"/>
              <a:t>13-4-2026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r>
              <a:rPr lang="nl-NL"/>
              <a:t> | </a:t>
            </a:r>
            <a:fld id="{816DA01B-B85D-4EA2-821D-9C7475FA14D2}" type="slidenum">
              <a:rPr lang="nl-NL" smtClean="0"/>
              <a:pPr/>
              <a:t>‹nr.›</a:t>
            </a:fld>
            <a:endParaRPr lang="nl-NL"/>
          </a:p>
        </p:txBody>
      </p:sp>
      <p:sp>
        <p:nvSpPr>
          <p:cNvPr id="16" name="sTitle"/>
          <p:cNvSpPr>
            <a:spLocks noGrp="1"/>
          </p:cNvSpPr>
          <p:nvPr>
            <p:ph type="title"/>
          </p:nvPr>
        </p:nvSpPr>
        <p:spPr/>
        <p:txBody>
          <a:bodyPr/>
          <a:lstStyle/>
          <a:p>
            <a:r>
              <a:rPr lang="nl-NL"/>
              <a:t>Klik om stijl te bewerken</a:t>
            </a:r>
          </a:p>
        </p:txBody>
      </p:sp>
      <p:sp>
        <p:nvSpPr>
          <p:cNvPr id="18" name="sContent2"/>
          <p:cNvSpPr>
            <a:spLocks noGrp="1"/>
          </p:cNvSpPr>
          <p:nvPr>
            <p:ph type="body" sz="quarter" idx="14"/>
          </p:nvPr>
        </p:nvSpPr>
        <p:spPr>
          <a:xfrm>
            <a:off x="8254800" y="1720800"/>
            <a:ext cx="3398400" cy="3866400"/>
          </a:xfrm>
        </p:spPr>
        <p:txBody>
          <a:bodyPr anchor="b" anchorCtr="0">
            <a:normAutofit/>
          </a:bodyPr>
          <a:lstStyle>
            <a:lvl1pPr>
              <a:defRPr sz="2000">
                <a:solidFill>
                  <a:schemeClr val="accent1"/>
                </a:solidFill>
              </a:defRPr>
            </a:lvl1pPr>
            <a:lvl2pPr>
              <a:defRPr sz="1400"/>
            </a:lvl2pPr>
            <a:lvl3pPr>
              <a:defRPr sz="1400"/>
            </a:lvl3pPr>
            <a:lvl4pPr>
              <a:defRPr sz="1400"/>
            </a:lvl4pPr>
            <a:lvl5pPr>
              <a:defRPr sz="14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7266478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3" name="sContent1"/>
          <p:cNvSpPr>
            <a:spLocks noGrp="1"/>
          </p:cNvSpPr>
          <p:nvPr>
            <p:ph type="pic" idx="1" hasCustomPrompt="1"/>
          </p:nvPr>
        </p:nvSpPr>
        <p:spPr>
          <a:xfrm>
            <a:off x="900000" y="1720800"/>
            <a:ext cx="5198400" cy="3787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 </a:t>
            </a:r>
          </a:p>
        </p:txBody>
      </p:sp>
      <p:sp>
        <p:nvSpPr>
          <p:cNvPr id="5" name="sDate"/>
          <p:cNvSpPr>
            <a:spLocks noGrp="1"/>
          </p:cNvSpPr>
          <p:nvPr>
            <p:ph type="dt" sz="half" idx="10"/>
          </p:nvPr>
        </p:nvSpPr>
        <p:spPr/>
        <p:txBody>
          <a:bodyPr/>
          <a:lstStyle/>
          <a:p>
            <a:fld id="{7954FAD6-EC31-437C-A67E-5FDB506FE6CD}" type="datetime1">
              <a:rPr lang="nl-NL" smtClean="0"/>
              <a:t>13-4-2026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r>
              <a:rPr lang="nl-NL"/>
              <a:t> | </a:t>
            </a:r>
            <a:fld id="{78DE94E2-F559-48C5-92E4-A586AD318B5F}" type="slidenum">
              <a:rPr lang="nl-NL" smtClean="0"/>
              <a:pPr/>
              <a:t>‹nr.›</a:t>
            </a:fld>
            <a:endParaRPr lang="nl-NL"/>
          </a:p>
        </p:txBody>
      </p:sp>
      <p:sp>
        <p:nvSpPr>
          <p:cNvPr id="8" name="sTitle"/>
          <p:cNvSpPr>
            <a:spLocks noGrp="1"/>
          </p:cNvSpPr>
          <p:nvPr>
            <p:ph type="title"/>
          </p:nvPr>
        </p:nvSpPr>
        <p:spPr/>
        <p:txBody>
          <a:bodyPr/>
          <a:lstStyle/>
          <a:p>
            <a:r>
              <a:rPr lang="nl-NL"/>
              <a:t>Klik om stijl te bewerken</a:t>
            </a:r>
          </a:p>
        </p:txBody>
      </p:sp>
      <p:sp>
        <p:nvSpPr>
          <p:cNvPr id="10" name="sContent2"/>
          <p:cNvSpPr>
            <a:spLocks noGrp="1"/>
          </p:cNvSpPr>
          <p:nvPr>
            <p:ph type="body" sz="quarter" idx="14"/>
          </p:nvPr>
        </p:nvSpPr>
        <p:spPr>
          <a:xfrm>
            <a:off x="6454800" y="1720800"/>
            <a:ext cx="5198400" cy="3866400"/>
          </a:xfrm>
        </p:spPr>
        <p:txBody>
          <a:bodyPr anchor="b" anchorCtr="0">
            <a:normAutofit/>
          </a:bodyPr>
          <a:lstStyle>
            <a:lvl1pPr>
              <a:defRPr sz="2000">
                <a:solidFill>
                  <a:schemeClr val="accent1"/>
                </a:solidFill>
              </a:defRPr>
            </a:lvl1pPr>
            <a:lvl2pPr>
              <a:defRPr sz="1400"/>
            </a:lvl2pPr>
            <a:lvl3pPr>
              <a:defRPr sz="1400"/>
            </a:lvl3pPr>
            <a:lvl4pPr>
              <a:defRPr sz="1400"/>
            </a:lvl4pPr>
            <a:lvl5pPr>
              <a:defRPr sz="14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298411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fbeelding met bijschrift (breed)">
    <p:spTree>
      <p:nvGrpSpPr>
        <p:cNvPr id="1" name=""/>
        <p:cNvGrpSpPr/>
        <p:nvPr/>
      </p:nvGrpSpPr>
      <p:grpSpPr>
        <a:xfrm>
          <a:off x="0" y="0"/>
          <a:ext cx="0" cy="0"/>
          <a:chOff x="0" y="0"/>
          <a:chExt cx="0" cy="0"/>
        </a:xfrm>
      </p:grpSpPr>
      <p:sp>
        <p:nvSpPr>
          <p:cNvPr id="3" name="sContent1"/>
          <p:cNvSpPr>
            <a:spLocks noGrp="1"/>
          </p:cNvSpPr>
          <p:nvPr>
            <p:ph type="pic" idx="1" hasCustomPrompt="1"/>
          </p:nvPr>
        </p:nvSpPr>
        <p:spPr>
          <a:xfrm>
            <a:off x="900000" y="1720800"/>
            <a:ext cx="6998400" cy="3787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 </a:t>
            </a:r>
          </a:p>
        </p:txBody>
      </p:sp>
      <p:sp>
        <p:nvSpPr>
          <p:cNvPr id="5" name="sDate"/>
          <p:cNvSpPr>
            <a:spLocks noGrp="1"/>
          </p:cNvSpPr>
          <p:nvPr>
            <p:ph type="dt" sz="half" idx="10"/>
          </p:nvPr>
        </p:nvSpPr>
        <p:spPr/>
        <p:txBody>
          <a:bodyPr/>
          <a:lstStyle/>
          <a:p>
            <a:fld id="{D4FE7CD0-3446-4B2D-B968-AD8380748ED9}" type="datetime1">
              <a:rPr lang="nl-NL" smtClean="0"/>
              <a:t>13-4-2026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r>
              <a:rPr lang="nl-NL"/>
              <a:t> | </a:t>
            </a:r>
            <a:fld id="{5F44D25E-695B-4FB7-9390-07AB6B74D174}" type="slidenum">
              <a:rPr lang="nl-NL" smtClean="0"/>
              <a:pPr/>
              <a:t>‹nr.›</a:t>
            </a:fld>
            <a:endParaRPr lang="nl-NL"/>
          </a:p>
        </p:txBody>
      </p:sp>
      <p:sp>
        <p:nvSpPr>
          <p:cNvPr id="8" name="sTitle"/>
          <p:cNvSpPr>
            <a:spLocks noGrp="1"/>
          </p:cNvSpPr>
          <p:nvPr>
            <p:ph type="title"/>
          </p:nvPr>
        </p:nvSpPr>
        <p:spPr/>
        <p:txBody>
          <a:bodyPr/>
          <a:lstStyle/>
          <a:p>
            <a:r>
              <a:rPr lang="nl-NL"/>
              <a:t>Klik om stijl te bewerken</a:t>
            </a:r>
          </a:p>
        </p:txBody>
      </p:sp>
      <p:sp>
        <p:nvSpPr>
          <p:cNvPr id="10" name="sContent2"/>
          <p:cNvSpPr>
            <a:spLocks noGrp="1"/>
          </p:cNvSpPr>
          <p:nvPr>
            <p:ph type="body" sz="quarter" idx="14"/>
          </p:nvPr>
        </p:nvSpPr>
        <p:spPr>
          <a:xfrm>
            <a:off x="8254800" y="1720800"/>
            <a:ext cx="3398400" cy="3866400"/>
          </a:xfrm>
        </p:spPr>
        <p:txBody>
          <a:bodyPr anchor="b" anchorCtr="0">
            <a:normAutofit/>
          </a:bodyPr>
          <a:lstStyle>
            <a:lvl1pPr>
              <a:defRPr sz="2000">
                <a:solidFill>
                  <a:schemeClr val="accent1"/>
                </a:solidFill>
              </a:defRPr>
            </a:lvl1pPr>
            <a:lvl2pPr>
              <a:defRPr sz="1400"/>
            </a:lvl2pPr>
            <a:lvl3pPr>
              <a:defRPr sz="1400"/>
            </a:lvl3pPr>
            <a:lvl4pPr>
              <a:defRPr sz="1400"/>
            </a:lvl4pPr>
            <a:lvl5pPr>
              <a:defRPr sz="14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6674619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fbeelding (groot)">
    <p:spTree>
      <p:nvGrpSpPr>
        <p:cNvPr id="1" name=""/>
        <p:cNvGrpSpPr/>
        <p:nvPr/>
      </p:nvGrpSpPr>
      <p:grpSpPr>
        <a:xfrm>
          <a:off x="0" y="0"/>
          <a:ext cx="0" cy="0"/>
          <a:chOff x="0" y="0"/>
          <a:chExt cx="0" cy="0"/>
        </a:xfrm>
      </p:grpSpPr>
      <p:sp>
        <p:nvSpPr>
          <p:cNvPr id="6" name="sContent1"/>
          <p:cNvSpPr>
            <a:spLocks noGrp="1"/>
          </p:cNvSpPr>
          <p:nvPr>
            <p:ph type="pic" sz="quarter" idx="13" hasCustomPrompt="1"/>
          </p:nvPr>
        </p:nvSpPr>
        <p:spPr>
          <a:xfrm>
            <a:off x="0" y="0"/>
            <a:ext cx="12192000" cy="6858000"/>
          </a:xfrm>
        </p:spPr>
        <p:txBody>
          <a:bodyPr/>
          <a:lstStyle>
            <a:lvl1pPr>
              <a:defRPr/>
            </a:lvl1pPr>
          </a:lstStyle>
          <a:p>
            <a:r>
              <a:rPr lang="nl-NL"/>
              <a:t> </a:t>
            </a:r>
          </a:p>
        </p:txBody>
      </p:sp>
      <p:sp>
        <p:nvSpPr>
          <p:cNvPr id="2" name="sDate"/>
          <p:cNvSpPr>
            <a:spLocks noGrp="1"/>
          </p:cNvSpPr>
          <p:nvPr>
            <p:ph type="dt" sz="half" idx="10"/>
          </p:nvPr>
        </p:nvSpPr>
        <p:spPr/>
        <p:txBody>
          <a:bodyPr/>
          <a:lstStyle>
            <a:lvl1pPr>
              <a:defRPr>
                <a:solidFill>
                  <a:schemeClr val="bg1"/>
                </a:solidFill>
                <a:effectLst/>
              </a:defRPr>
            </a:lvl1pPr>
          </a:lstStyle>
          <a:p>
            <a:fld id="{2D20B50B-57BC-4C80-ADAB-0307055E6C73}" type="datetime1">
              <a:rPr lang="nl-NL" smtClean="0"/>
              <a:t>13-4-2026</a:t>
            </a:fld>
            <a:endParaRPr lang="nl-NL"/>
          </a:p>
        </p:txBody>
      </p:sp>
      <p:sp>
        <p:nvSpPr>
          <p:cNvPr id="3" name="sFooter"/>
          <p:cNvSpPr>
            <a:spLocks noGrp="1"/>
          </p:cNvSpPr>
          <p:nvPr>
            <p:ph type="ftr" sz="quarter" idx="11"/>
          </p:nvPr>
        </p:nvSpPr>
        <p:spPr/>
        <p:txBody>
          <a:bodyPr/>
          <a:lstStyle>
            <a:lvl1pPr>
              <a:defRPr>
                <a:solidFill>
                  <a:schemeClr val="bg1"/>
                </a:solidFill>
                <a:effectLst/>
              </a:defRPr>
            </a:lvl1pPr>
          </a:lstStyle>
          <a:p>
            <a:endParaRPr lang="nl-NL"/>
          </a:p>
        </p:txBody>
      </p:sp>
      <p:sp>
        <p:nvSpPr>
          <p:cNvPr id="4" name="sSlideNumber"/>
          <p:cNvSpPr>
            <a:spLocks noGrp="1"/>
          </p:cNvSpPr>
          <p:nvPr>
            <p:ph type="sldNum" sz="quarter" idx="12"/>
          </p:nvPr>
        </p:nvSpPr>
        <p:spPr/>
        <p:txBody>
          <a:bodyPr/>
          <a:lstStyle>
            <a:lvl1pPr>
              <a:defRPr>
                <a:solidFill>
                  <a:schemeClr val="bg1"/>
                </a:solidFill>
                <a:effectLst/>
              </a:defRPr>
            </a:lvl1pPr>
          </a:lstStyle>
          <a:p>
            <a:r>
              <a:rPr lang="nl-NL"/>
              <a:t> | </a:t>
            </a:r>
            <a:fld id="{58974132-3858-460F-A42A-0E785F6E398B}" type="slidenum">
              <a:rPr lang="nl-NL" smtClean="0"/>
              <a:pPr/>
              <a:t>‹nr.›</a:t>
            </a:fld>
            <a:endParaRPr lang="nl-NL"/>
          </a:p>
        </p:txBody>
      </p:sp>
      <p:sp>
        <p:nvSpPr>
          <p:cNvPr id="8" name="sContent2"/>
          <p:cNvSpPr>
            <a:spLocks noGrp="1"/>
          </p:cNvSpPr>
          <p:nvPr>
            <p:ph type="body" sz="quarter" idx="14"/>
          </p:nvPr>
        </p:nvSpPr>
        <p:spPr>
          <a:xfrm>
            <a:off x="8233198" y="3582954"/>
            <a:ext cx="3420000" cy="2211031"/>
          </a:xfrm>
          <a:solidFill>
            <a:schemeClr val="accent1"/>
          </a:solidFill>
        </p:spPr>
        <p:txBody>
          <a:bodyPr lIns="180000" tIns="90000" rIns="180000" bIns="90000" anchor="b" anchorCtr="0">
            <a:spAutoFit/>
          </a:bodyPr>
          <a:lstStyle>
            <a:lvl1pPr>
              <a:defRPr sz="2000">
                <a:solidFill>
                  <a:schemeClr val="bg1"/>
                </a:solidFill>
              </a:defRPr>
            </a:lvl1pPr>
            <a:lvl2pPr>
              <a:defRPr sz="1400">
                <a:solidFill>
                  <a:schemeClr val="bg1"/>
                </a:solidFill>
              </a:defRPr>
            </a:lvl2pPr>
            <a:lvl3pPr>
              <a:buClr>
                <a:schemeClr val="bg1"/>
              </a:buClr>
              <a:defRPr sz="1400">
                <a:solidFill>
                  <a:schemeClr val="bg1"/>
                </a:solidFill>
              </a:defRPr>
            </a:lvl3pPr>
            <a:lvl4pPr>
              <a:buClr>
                <a:schemeClr val="bg2"/>
              </a:buClr>
              <a:defRPr sz="1400">
                <a:solidFill>
                  <a:schemeClr val="bg1"/>
                </a:solidFill>
              </a:defRPr>
            </a:lvl4pPr>
            <a:lvl5pPr>
              <a:defRPr sz="1400">
                <a:solidFill>
                  <a:schemeClr val="bg1"/>
                </a:solidFill>
              </a:defRPr>
            </a:lvl5pPr>
            <a:lvl6pPr marL="1080000" indent="0">
              <a:buNone/>
              <a:defRPr/>
            </a:lvl6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pic>
        <p:nvPicPr>
          <p:cNvPr id="7" name="sLogo2">
            <a:extLst>
              <a:ext uri="{FF2B5EF4-FFF2-40B4-BE49-F238E27FC236}">
                <a16:creationId xmlns:a16="http://schemas.microsoft.com/office/drawing/2014/main" id="{596584E4-7B80-410B-89D2-4499256B49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0000" y="6076800"/>
            <a:ext cx="1800000" cy="204940"/>
          </a:xfrm>
          <a:prstGeom prst="rect">
            <a:avLst/>
          </a:prstGeom>
        </p:spPr>
      </p:pic>
      <p:pic>
        <p:nvPicPr>
          <p:cNvPr id="10" name="sLogo3">
            <a:extLst>
              <a:ext uri="{FF2B5EF4-FFF2-40B4-BE49-F238E27FC236}">
                <a16:creationId xmlns:a16="http://schemas.microsoft.com/office/drawing/2014/main" id="{A3648A8F-950D-4321-9CFB-24497A0DA7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53200" y="6181200"/>
            <a:ext cx="1800000" cy="98634"/>
          </a:xfrm>
          <a:prstGeom prst="rect">
            <a:avLst/>
          </a:prstGeom>
        </p:spPr>
      </p:pic>
    </p:spTree>
    <p:extLst>
      <p:ext uri="{BB962C8B-B14F-4D97-AF65-F5344CB8AC3E}">
        <p14:creationId xmlns:p14="http://schemas.microsoft.com/office/powerpoint/2010/main" val="21604909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ntact">
    <p:spTree>
      <p:nvGrpSpPr>
        <p:cNvPr id="1" name=""/>
        <p:cNvGrpSpPr/>
        <p:nvPr/>
      </p:nvGrpSpPr>
      <p:grpSpPr>
        <a:xfrm>
          <a:off x="0" y="0"/>
          <a:ext cx="0" cy="0"/>
          <a:chOff x="0" y="0"/>
          <a:chExt cx="0" cy="0"/>
        </a:xfrm>
      </p:grpSpPr>
      <p:sp>
        <p:nvSpPr>
          <p:cNvPr id="23" name="sName"/>
          <p:cNvSpPr txBox="1"/>
          <p:nvPr userDrawn="1"/>
        </p:nvSpPr>
        <p:spPr>
          <a:xfrm>
            <a:off x="565201" y="4051946"/>
            <a:ext cx="5530800" cy="307777"/>
          </a:xfrm>
          <a:prstGeom prst="rect">
            <a:avLst/>
          </a:prstGeom>
          <a:noFill/>
        </p:spPr>
        <p:txBody>
          <a:bodyPr wrap="square" lIns="0" tIns="0" rIns="0" bIns="0" rtlCol="0">
            <a:spAutoFit/>
          </a:bodyPr>
          <a:lstStyle/>
          <a:p>
            <a:r>
              <a:rPr lang="nl-NL" sz="2000" b="1" noProof="1"/>
              <a:t>Abigail Abarkan-Pater</a:t>
            </a:r>
          </a:p>
        </p:txBody>
      </p:sp>
      <p:sp>
        <p:nvSpPr>
          <p:cNvPr id="24" name="sJobtitle"/>
          <p:cNvSpPr txBox="1"/>
          <p:nvPr userDrawn="1"/>
        </p:nvSpPr>
        <p:spPr>
          <a:xfrm>
            <a:off x="565201" y="4426790"/>
            <a:ext cx="5530800" cy="215444"/>
          </a:xfrm>
          <a:prstGeom prst="rect">
            <a:avLst/>
          </a:prstGeom>
          <a:noFill/>
        </p:spPr>
        <p:txBody>
          <a:bodyPr wrap="square" lIns="0" tIns="0" rIns="0" bIns="0" rtlCol="0">
            <a:spAutoFit/>
          </a:bodyPr>
          <a:lstStyle/>
          <a:p>
            <a:r>
              <a:rPr lang="nl-NL" sz="1400" noProof="1"/>
              <a:t>Managementsecretaresse opleidingsmanagement</a:t>
            </a:r>
          </a:p>
        </p:txBody>
      </p:sp>
      <p:sp>
        <p:nvSpPr>
          <p:cNvPr id="25" name="sAvailability"/>
          <p:cNvSpPr txBox="1"/>
          <p:nvPr userDrawn="1"/>
        </p:nvSpPr>
        <p:spPr>
          <a:xfrm>
            <a:off x="561928" y="4732193"/>
            <a:ext cx="5530800" cy="215444"/>
          </a:xfrm>
          <a:prstGeom prst="rect">
            <a:avLst/>
          </a:prstGeom>
          <a:noFill/>
        </p:spPr>
        <p:txBody>
          <a:bodyPr wrap="square" lIns="0" tIns="0" rIns="0" bIns="0" rtlCol="0">
            <a:spAutoFit/>
          </a:bodyPr>
          <a:lstStyle/>
          <a:p>
            <a:r>
              <a:rPr lang="nl-NL" sz="1400" noProof="1">
                <a:solidFill>
                  <a:schemeClr val="tx2"/>
                </a:solidFill>
              </a:rPr>
              <a:t>Aanwezig op dinsdag, woensdag, donderdag en vrijdag</a:t>
            </a:r>
          </a:p>
        </p:txBody>
      </p:sp>
      <p:sp>
        <p:nvSpPr>
          <p:cNvPr id="26" name="sAddressLine1"/>
          <p:cNvSpPr txBox="1"/>
          <p:nvPr userDrawn="1"/>
        </p:nvSpPr>
        <p:spPr>
          <a:xfrm>
            <a:off x="565201" y="5805453"/>
            <a:ext cx="5530800" cy="215444"/>
          </a:xfrm>
          <a:prstGeom prst="rect">
            <a:avLst/>
          </a:prstGeom>
          <a:noFill/>
        </p:spPr>
        <p:txBody>
          <a:bodyPr wrap="square" lIns="0" tIns="0" rIns="0" bIns="0" rtlCol="0">
            <a:spAutoFit/>
          </a:bodyPr>
          <a:lstStyle/>
          <a:p>
            <a:r>
              <a:rPr lang="nl-NL" sz="1400" noProof="1"/>
              <a:t>Vogelsanglaan 1 | Postbus 85002 | 3508 AA Utrecht</a:t>
            </a:r>
          </a:p>
        </p:txBody>
      </p:sp>
      <p:sp>
        <p:nvSpPr>
          <p:cNvPr id="27" name="sAddressLine2"/>
          <p:cNvSpPr txBox="1"/>
          <p:nvPr userDrawn="1"/>
        </p:nvSpPr>
        <p:spPr>
          <a:xfrm>
            <a:off x="565201" y="6111694"/>
            <a:ext cx="5530800" cy="215444"/>
          </a:xfrm>
          <a:prstGeom prst="rect">
            <a:avLst/>
          </a:prstGeom>
          <a:noFill/>
        </p:spPr>
        <p:txBody>
          <a:bodyPr wrap="square" lIns="0" tIns="0" rIns="0" bIns="0" rtlCol="0">
            <a:spAutoFit/>
          </a:bodyPr>
          <a:lstStyle/>
          <a:p>
            <a:r>
              <a:rPr lang="nl-NL" sz="1400" noProof="1"/>
              <a:t>M  | E a.pater@hsmarnix.nl | www.marnixacademie.nl</a:t>
            </a:r>
          </a:p>
        </p:txBody>
      </p:sp>
      <p:pic>
        <p:nvPicPr>
          <p:cNvPr id="3" name="sLogo1">
            <a:extLst>
              <a:ext uri="{FF2B5EF4-FFF2-40B4-BE49-F238E27FC236}">
                <a16:creationId xmlns:a16="http://schemas.microsoft.com/office/drawing/2014/main" id="{5C4D2D73-EB3C-4A4B-A009-5E9B0CD660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5200" y="5277600"/>
            <a:ext cx="3420000" cy="389386"/>
          </a:xfrm>
          <a:prstGeom prst="rect">
            <a:avLst/>
          </a:prstGeom>
        </p:spPr>
      </p:pic>
    </p:spTree>
    <p:extLst>
      <p:ext uri="{BB962C8B-B14F-4D97-AF65-F5344CB8AC3E}">
        <p14:creationId xmlns:p14="http://schemas.microsoft.com/office/powerpoint/2010/main" val="18903603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p>
        </p:txBody>
      </p:sp>
      <p:sp>
        <p:nvSpPr>
          <p:cNvPr id="3" name="Subtitle 2"/>
          <p:cNvSpPr>
            <a:spLocks noGrp="1"/>
          </p:cNvSpPr>
          <p:nvPr>
            <p:ph type="subTitle" idx="1"/>
          </p:nvPr>
        </p:nvSpPr>
        <p:spPr>
          <a:xfrm>
            <a:off x="1370693" y="377348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D38747-4367-4BD2-8D51-C97E202738E2}" type="datetime1">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4/13/2026</a:t>
            </a:fld>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A98EE3D-8CD1-4C3F-BD1C-C98C9596463C}" type="slidenum">
              <a:rPr kumimoji="0" lang="en-US"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‹nr.›</a:t>
            </a:fld>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91070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E092E3-D1FF-A87A-61E1-590E7C0FCAE6}"/>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22328F17-2963-E90A-EA71-D27A870EA5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5C537896-4346-9FBB-D844-746F645B95D6}"/>
              </a:ext>
            </a:extLst>
          </p:cNvPr>
          <p:cNvSpPr>
            <a:spLocks noGrp="1"/>
          </p:cNvSpPr>
          <p:nvPr>
            <p:ph type="dt" sz="half" idx="10"/>
          </p:nvPr>
        </p:nvSpPr>
        <p:spPr/>
        <p:txBody>
          <a:bodyPr/>
          <a:lstStyle/>
          <a:p>
            <a:fld id="{A575D131-E04F-4EE1-845D-FBF1B149CD59}"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75C5129E-7892-801D-02C2-7116F154996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2A4C0ED-569B-A544-B4EE-9ACC7FB64609}"/>
              </a:ext>
            </a:extLst>
          </p:cNvPr>
          <p:cNvSpPr>
            <a:spLocks noGrp="1"/>
          </p:cNvSpPr>
          <p:nvPr>
            <p:ph type="sldNum" sz="quarter" idx="12"/>
          </p:nvPr>
        </p:nvSpPr>
        <p:spPr/>
        <p:txBody>
          <a:bodyPr/>
          <a:lstStyle/>
          <a:p>
            <a:fld id="{0400BBE9-455F-4C8F-B0A7-E2DD1DCF0D31}" type="slidenum">
              <a:rPr lang="nl-NL" smtClean="0"/>
              <a:t>‹nr.›</a:t>
            </a:fld>
            <a:endParaRPr lang="nl-NL"/>
          </a:p>
        </p:txBody>
      </p:sp>
    </p:spTree>
    <p:extLst>
      <p:ext uri="{BB962C8B-B14F-4D97-AF65-F5344CB8AC3E}">
        <p14:creationId xmlns:p14="http://schemas.microsoft.com/office/powerpoint/2010/main" val="1718157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0FDB2B-7253-5561-1EDB-A65CE06B3D0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33B79A1-9C02-78C7-5438-88FA6819374C}"/>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C3F33585-8D53-3B42-6017-3F7E3142B7F7}"/>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7F5154F3-C5AF-5B91-ABE7-8BC7F636F35B}"/>
              </a:ext>
            </a:extLst>
          </p:cNvPr>
          <p:cNvSpPr>
            <a:spLocks noGrp="1"/>
          </p:cNvSpPr>
          <p:nvPr>
            <p:ph type="dt" sz="half" idx="10"/>
          </p:nvPr>
        </p:nvSpPr>
        <p:spPr/>
        <p:txBody>
          <a:bodyPr/>
          <a:lstStyle/>
          <a:p>
            <a:fld id="{A575D131-E04F-4EE1-845D-FBF1B149CD59}" type="datetimeFigureOut">
              <a:rPr lang="nl-NL" smtClean="0"/>
              <a:t>13-4-2026</a:t>
            </a:fld>
            <a:endParaRPr lang="nl-NL"/>
          </a:p>
        </p:txBody>
      </p:sp>
      <p:sp>
        <p:nvSpPr>
          <p:cNvPr id="6" name="Tijdelijke aanduiding voor voettekst 5">
            <a:extLst>
              <a:ext uri="{FF2B5EF4-FFF2-40B4-BE49-F238E27FC236}">
                <a16:creationId xmlns:a16="http://schemas.microsoft.com/office/drawing/2014/main" id="{0C582EED-4D68-3128-ADB2-CB43B8EE64B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651BD29-A624-935D-9290-7C941B44EA3E}"/>
              </a:ext>
            </a:extLst>
          </p:cNvPr>
          <p:cNvSpPr>
            <a:spLocks noGrp="1"/>
          </p:cNvSpPr>
          <p:nvPr>
            <p:ph type="sldNum" sz="quarter" idx="12"/>
          </p:nvPr>
        </p:nvSpPr>
        <p:spPr/>
        <p:txBody>
          <a:bodyPr/>
          <a:lstStyle/>
          <a:p>
            <a:fld id="{0400BBE9-455F-4C8F-B0A7-E2DD1DCF0D31}" type="slidenum">
              <a:rPr lang="nl-NL" smtClean="0"/>
              <a:t>‹nr.›</a:t>
            </a:fld>
            <a:endParaRPr lang="nl-NL"/>
          </a:p>
        </p:txBody>
      </p:sp>
    </p:spTree>
    <p:extLst>
      <p:ext uri="{BB962C8B-B14F-4D97-AF65-F5344CB8AC3E}">
        <p14:creationId xmlns:p14="http://schemas.microsoft.com/office/powerpoint/2010/main" val="577656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97C046-04E8-827B-BE24-9312B1128004}"/>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2B068033-F79B-0B48-DA07-B22FAA9E8B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913E45D7-0C36-3B20-55F5-87608AB4DBF9}"/>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B47346AA-AE41-9F79-075E-A3098A8547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654A324C-4E5C-A493-5A6D-606EFCC0858E}"/>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42E7084E-39FD-D3A2-D7A6-3229EAEFCACB}"/>
              </a:ext>
            </a:extLst>
          </p:cNvPr>
          <p:cNvSpPr>
            <a:spLocks noGrp="1"/>
          </p:cNvSpPr>
          <p:nvPr>
            <p:ph type="dt" sz="half" idx="10"/>
          </p:nvPr>
        </p:nvSpPr>
        <p:spPr/>
        <p:txBody>
          <a:bodyPr/>
          <a:lstStyle/>
          <a:p>
            <a:fld id="{A575D131-E04F-4EE1-845D-FBF1B149CD59}" type="datetimeFigureOut">
              <a:rPr lang="nl-NL" smtClean="0"/>
              <a:t>13-4-2026</a:t>
            </a:fld>
            <a:endParaRPr lang="nl-NL"/>
          </a:p>
        </p:txBody>
      </p:sp>
      <p:sp>
        <p:nvSpPr>
          <p:cNvPr id="8" name="Tijdelijke aanduiding voor voettekst 7">
            <a:extLst>
              <a:ext uri="{FF2B5EF4-FFF2-40B4-BE49-F238E27FC236}">
                <a16:creationId xmlns:a16="http://schemas.microsoft.com/office/drawing/2014/main" id="{0ED72A4B-6A98-2E97-7743-1D558048A6AF}"/>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54CE4B90-1A39-07F0-5A1A-3DD30524F359}"/>
              </a:ext>
            </a:extLst>
          </p:cNvPr>
          <p:cNvSpPr>
            <a:spLocks noGrp="1"/>
          </p:cNvSpPr>
          <p:nvPr>
            <p:ph type="sldNum" sz="quarter" idx="12"/>
          </p:nvPr>
        </p:nvSpPr>
        <p:spPr/>
        <p:txBody>
          <a:bodyPr/>
          <a:lstStyle/>
          <a:p>
            <a:fld id="{0400BBE9-455F-4C8F-B0A7-E2DD1DCF0D31}" type="slidenum">
              <a:rPr lang="nl-NL" smtClean="0"/>
              <a:t>‹nr.›</a:t>
            </a:fld>
            <a:endParaRPr lang="nl-NL"/>
          </a:p>
        </p:txBody>
      </p:sp>
    </p:spTree>
    <p:extLst>
      <p:ext uri="{BB962C8B-B14F-4D97-AF65-F5344CB8AC3E}">
        <p14:creationId xmlns:p14="http://schemas.microsoft.com/office/powerpoint/2010/main" val="2424387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773831-B5D4-EED1-AB85-343C2622E748}"/>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995317A5-2132-079C-2C09-1625F7B1DE98}"/>
              </a:ext>
            </a:extLst>
          </p:cNvPr>
          <p:cNvSpPr>
            <a:spLocks noGrp="1"/>
          </p:cNvSpPr>
          <p:nvPr>
            <p:ph type="dt" sz="half" idx="10"/>
          </p:nvPr>
        </p:nvSpPr>
        <p:spPr/>
        <p:txBody>
          <a:bodyPr/>
          <a:lstStyle/>
          <a:p>
            <a:fld id="{A575D131-E04F-4EE1-845D-FBF1B149CD59}" type="datetimeFigureOut">
              <a:rPr lang="nl-NL" smtClean="0"/>
              <a:t>13-4-2026</a:t>
            </a:fld>
            <a:endParaRPr lang="nl-NL"/>
          </a:p>
        </p:txBody>
      </p:sp>
      <p:sp>
        <p:nvSpPr>
          <p:cNvPr id="4" name="Tijdelijke aanduiding voor voettekst 3">
            <a:extLst>
              <a:ext uri="{FF2B5EF4-FFF2-40B4-BE49-F238E27FC236}">
                <a16:creationId xmlns:a16="http://schemas.microsoft.com/office/drawing/2014/main" id="{BD5A2F58-506B-CFF2-FA89-5908146ED999}"/>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B9745E63-DA6B-E8F4-D34D-9AF33B774EC1}"/>
              </a:ext>
            </a:extLst>
          </p:cNvPr>
          <p:cNvSpPr>
            <a:spLocks noGrp="1"/>
          </p:cNvSpPr>
          <p:nvPr>
            <p:ph type="sldNum" sz="quarter" idx="12"/>
          </p:nvPr>
        </p:nvSpPr>
        <p:spPr/>
        <p:txBody>
          <a:bodyPr/>
          <a:lstStyle/>
          <a:p>
            <a:fld id="{0400BBE9-455F-4C8F-B0A7-E2DD1DCF0D31}" type="slidenum">
              <a:rPr lang="nl-NL" smtClean="0"/>
              <a:t>‹nr.›</a:t>
            </a:fld>
            <a:endParaRPr lang="nl-NL"/>
          </a:p>
        </p:txBody>
      </p:sp>
    </p:spTree>
    <p:extLst>
      <p:ext uri="{BB962C8B-B14F-4D97-AF65-F5344CB8AC3E}">
        <p14:creationId xmlns:p14="http://schemas.microsoft.com/office/powerpoint/2010/main" val="2327654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341A342-BC68-ACB8-BCBE-021A0143E6CE}"/>
              </a:ext>
            </a:extLst>
          </p:cNvPr>
          <p:cNvSpPr>
            <a:spLocks noGrp="1"/>
          </p:cNvSpPr>
          <p:nvPr>
            <p:ph type="dt" sz="half" idx="10"/>
          </p:nvPr>
        </p:nvSpPr>
        <p:spPr/>
        <p:txBody>
          <a:bodyPr/>
          <a:lstStyle/>
          <a:p>
            <a:fld id="{A575D131-E04F-4EE1-845D-FBF1B149CD59}" type="datetimeFigureOut">
              <a:rPr lang="nl-NL" smtClean="0"/>
              <a:t>13-4-2026</a:t>
            </a:fld>
            <a:endParaRPr lang="nl-NL"/>
          </a:p>
        </p:txBody>
      </p:sp>
      <p:sp>
        <p:nvSpPr>
          <p:cNvPr id="3" name="Tijdelijke aanduiding voor voettekst 2">
            <a:extLst>
              <a:ext uri="{FF2B5EF4-FFF2-40B4-BE49-F238E27FC236}">
                <a16:creationId xmlns:a16="http://schemas.microsoft.com/office/drawing/2014/main" id="{8692813B-66E6-6933-DE63-60511A8FD9CC}"/>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51FE8B1-F931-946A-8664-701A887AAAFF}"/>
              </a:ext>
            </a:extLst>
          </p:cNvPr>
          <p:cNvSpPr>
            <a:spLocks noGrp="1"/>
          </p:cNvSpPr>
          <p:nvPr>
            <p:ph type="sldNum" sz="quarter" idx="12"/>
          </p:nvPr>
        </p:nvSpPr>
        <p:spPr/>
        <p:txBody>
          <a:bodyPr/>
          <a:lstStyle/>
          <a:p>
            <a:fld id="{0400BBE9-455F-4C8F-B0A7-E2DD1DCF0D31}" type="slidenum">
              <a:rPr lang="nl-NL" smtClean="0"/>
              <a:t>‹nr.›</a:t>
            </a:fld>
            <a:endParaRPr lang="nl-NL"/>
          </a:p>
        </p:txBody>
      </p:sp>
    </p:spTree>
    <p:extLst>
      <p:ext uri="{BB962C8B-B14F-4D97-AF65-F5344CB8AC3E}">
        <p14:creationId xmlns:p14="http://schemas.microsoft.com/office/powerpoint/2010/main" val="2060637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6D5D10-3C24-407C-567A-FC55A92DF38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0834612E-7E7B-DABD-47AE-7C12F262A9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53AA9A18-BB41-FFB1-EB3A-D224191386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70CCCAA-16EC-E869-0F6C-C556B7891B5F}"/>
              </a:ext>
            </a:extLst>
          </p:cNvPr>
          <p:cNvSpPr>
            <a:spLocks noGrp="1"/>
          </p:cNvSpPr>
          <p:nvPr>
            <p:ph type="dt" sz="half" idx="10"/>
          </p:nvPr>
        </p:nvSpPr>
        <p:spPr/>
        <p:txBody>
          <a:bodyPr/>
          <a:lstStyle/>
          <a:p>
            <a:fld id="{A575D131-E04F-4EE1-845D-FBF1B149CD59}" type="datetimeFigureOut">
              <a:rPr lang="nl-NL" smtClean="0"/>
              <a:t>13-4-2026</a:t>
            </a:fld>
            <a:endParaRPr lang="nl-NL"/>
          </a:p>
        </p:txBody>
      </p:sp>
      <p:sp>
        <p:nvSpPr>
          <p:cNvPr id="6" name="Tijdelijke aanduiding voor voettekst 5">
            <a:extLst>
              <a:ext uri="{FF2B5EF4-FFF2-40B4-BE49-F238E27FC236}">
                <a16:creationId xmlns:a16="http://schemas.microsoft.com/office/drawing/2014/main" id="{E848EE10-98B1-E282-4807-A1D37216A2E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CCAFA7EC-83DA-9B2D-6658-C1C3370F6513}"/>
              </a:ext>
            </a:extLst>
          </p:cNvPr>
          <p:cNvSpPr>
            <a:spLocks noGrp="1"/>
          </p:cNvSpPr>
          <p:nvPr>
            <p:ph type="sldNum" sz="quarter" idx="12"/>
          </p:nvPr>
        </p:nvSpPr>
        <p:spPr/>
        <p:txBody>
          <a:bodyPr/>
          <a:lstStyle/>
          <a:p>
            <a:fld id="{0400BBE9-455F-4C8F-B0A7-E2DD1DCF0D31}" type="slidenum">
              <a:rPr lang="nl-NL" smtClean="0"/>
              <a:t>‹nr.›</a:t>
            </a:fld>
            <a:endParaRPr lang="nl-NL"/>
          </a:p>
        </p:txBody>
      </p:sp>
    </p:spTree>
    <p:extLst>
      <p:ext uri="{BB962C8B-B14F-4D97-AF65-F5344CB8AC3E}">
        <p14:creationId xmlns:p14="http://schemas.microsoft.com/office/powerpoint/2010/main" val="1197619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1663F4-81A7-F861-25BE-1BB87BCA221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B2893F6D-540D-7233-00F7-F6638363F1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91994CD5-BC3A-9C35-11C2-42B33DE3B6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5CF984EE-BD72-E133-5CD1-F11B9B602A31}"/>
              </a:ext>
            </a:extLst>
          </p:cNvPr>
          <p:cNvSpPr>
            <a:spLocks noGrp="1"/>
          </p:cNvSpPr>
          <p:nvPr>
            <p:ph type="dt" sz="half" idx="10"/>
          </p:nvPr>
        </p:nvSpPr>
        <p:spPr/>
        <p:txBody>
          <a:bodyPr/>
          <a:lstStyle/>
          <a:p>
            <a:fld id="{A575D131-E04F-4EE1-845D-FBF1B149CD59}" type="datetimeFigureOut">
              <a:rPr lang="nl-NL" smtClean="0"/>
              <a:t>13-4-2026</a:t>
            </a:fld>
            <a:endParaRPr lang="nl-NL"/>
          </a:p>
        </p:txBody>
      </p:sp>
      <p:sp>
        <p:nvSpPr>
          <p:cNvPr id="6" name="Tijdelijke aanduiding voor voettekst 5">
            <a:extLst>
              <a:ext uri="{FF2B5EF4-FFF2-40B4-BE49-F238E27FC236}">
                <a16:creationId xmlns:a16="http://schemas.microsoft.com/office/drawing/2014/main" id="{BA4BEB69-935F-AF1A-1053-EE039B83136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79B3F29-E401-5EDC-8259-630A457E61F1}"/>
              </a:ext>
            </a:extLst>
          </p:cNvPr>
          <p:cNvSpPr>
            <a:spLocks noGrp="1"/>
          </p:cNvSpPr>
          <p:nvPr>
            <p:ph type="sldNum" sz="quarter" idx="12"/>
          </p:nvPr>
        </p:nvSpPr>
        <p:spPr/>
        <p:txBody>
          <a:bodyPr/>
          <a:lstStyle/>
          <a:p>
            <a:fld id="{0400BBE9-455F-4C8F-B0A7-E2DD1DCF0D31}" type="slidenum">
              <a:rPr lang="nl-NL" smtClean="0"/>
              <a:t>‹nr.›</a:t>
            </a:fld>
            <a:endParaRPr lang="nl-NL"/>
          </a:p>
        </p:txBody>
      </p:sp>
    </p:spTree>
    <p:extLst>
      <p:ext uri="{BB962C8B-B14F-4D97-AF65-F5344CB8AC3E}">
        <p14:creationId xmlns:p14="http://schemas.microsoft.com/office/powerpoint/2010/main" val="2652228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4.emf"/><Relationship Id="rId2" Type="http://schemas.openxmlformats.org/officeDocument/2006/relationships/slideLayout" Target="../slideLayouts/slideLayout16.xml"/><Relationship Id="rId16" Type="http://schemas.openxmlformats.org/officeDocument/2006/relationships/image" Target="../media/image1.emf"/><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99E159C6-4C3D-F24F-2E14-1D8D898A53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7C28047D-2DBD-368F-5449-FCAA43E5BA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48D18CB-38CF-6A99-0BE8-C6AB849539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75D131-E04F-4EE1-845D-FBF1B149CD59}"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71845C8C-0320-16B9-0289-93266EE1C5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6B401EB1-9987-7756-5E4F-D6DDC9F558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00BBE9-455F-4C8F-B0A7-E2DD1DCF0D31}" type="slidenum">
              <a:rPr lang="nl-NL" smtClean="0"/>
              <a:t>‹nr.›</a:t>
            </a:fld>
            <a:endParaRPr lang="nl-NL"/>
          </a:p>
        </p:txBody>
      </p:sp>
    </p:spTree>
    <p:extLst>
      <p:ext uri="{BB962C8B-B14F-4D97-AF65-F5344CB8AC3E}">
        <p14:creationId xmlns:p14="http://schemas.microsoft.com/office/powerpoint/2010/main" val="28125381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Title"/>
          <p:cNvSpPr>
            <a:spLocks noGrp="1"/>
          </p:cNvSpPr>
          <p:nvPr>
            <p:ph type="title"/>
          </p:nvPr>
        </p:nvSpPr>
        <p:spPr>
          <a:xfrm>
            <a:off x="900000" y="605756"/>
            <a:ext cx="10753200" cy="1051200"/>
          </a:xfrm>
          <a:prstGeom prst="rect">
            <a:avLst/>
          </a:prstGeom>
        </p:spPr>
        <p:txBody>
          <a:bodyPr vert="horz" lIns="0" tIns="0" rIns="0" bIns="0" rtlCol="0" anchor="ctr">
            <a:normAutofit/>
          </a:bodyPr>
          <a:lstStyle/>
          <a:p>
            <a:r>
              <a:rPr lang="nl-NL"/>
              <a:t>Klik om de stijl te bewerken</a:t>
            </a:r>
          </a:p>
        </p:txBody>
      </p:sp>
      <p:sp>
        <p:nvSpPr>
          <p:cNvPr id="3" name="sContent"/>
          <p:cNvSpPr>
            <a:spLocks noGrp="1"/>
          </p:cNvSpPr>
          <p:nvPr>
            <p:ph type="body" idx="1"/>
          </p:nvPr>
        </p:nvSpPr>
        <p:spPr>
          <a:xfrm>
            <a:off x="899998" y="1719617"/>
            <a:ext cx="10753200" cy="3787200"/>
          </a:xfrm>
          <a:prstGeom prst="rect">
            <a:avLst/>
          </a:prstGeom>
        </p:spPr>
        <p:txBody>
          <a:bodyPr vert="horz" lIns="0" tIns="0" rIns="0" bIns="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a:p>
            <a:pPr lvl="5"/>
            <a:r>
              <a:rPr lang="nl-NL"/>
              <a:t>Zesde niveau</a:t>
            </a:r>
          </a:p>
          <a:p>
            <a:pPr lvl="6"/>
            <a:r>
              <a:rPr lang="nl-NL"/>
              <a:t>Zevende niveau</a:t>
            </a:r>
          </a:p>
          <a:p>
            <a:pPr lvl="7"/>
            <a:r>
              <a:rPr lang="nl-NL"/>
              <a:t>Achtste niveau</a:t>
            </a:r>
          </a:p>
          <a:p>
            <a:pPr lvl="8"/>
            <a:r>
              <a:rPr lang="nl-NL"/>
              <a:t>Negende niveau</a:t>
            </a:r>
          </a:p>
        </p:txBody>
      </p:sp>
      <p:sp>
        <p:nvSpPr>
          <p:cNvPr id="4" name="sDate"/>
          <p:cNvSpPr>
            <a:spLocks noGrp="1"/>
          </p:cNvSpPr>
          <p:nvPr>
            <p:ph type="dt" sz="half" idx="2"/>
          </p:nvPr>
        </p:nvSpPr>
        <p:spPr>
          <a:xfrm>
            <a:off x="9853198" y="6498000"/>
            <a:ext cx="1800000" cy="276999"/>
          </a:xfrm>
          <a:prstGeom prst="rect">
            <a:avLst/>
          </a:prstGeom>
        </p:spPr>
        <p:txBody>
          <a:bodyPr vert="horz" lIns="0" tIns="0" rIns="0" bIns="0" rtlCol="0" anchor="ctr">
            <a:noAutofit/>
          </a:bodyPr>
          <a:lstStyle>
            <a:lvl1pPr algn="r">
              <a:defRPr sz="1800">
                <a:solidFill>
                  <a:schemeClr val="tx1">
                    <a:tint val="75000"/>
                  </a:schemeClr>
                </a:solidFill>
              </a:defRPr>
            </a:lvl1pPr>
          </a:lstStyle>
          <a:p>
            <a:fld id="{AD022A66-4842-4E6B-B69F-6F6E5AF1B72A}" type="datetime1">
              <a:rPr lang="nl-NL" smtClean="0"/>
              <a:t>13-4-2026</a:t>
            </a:fld>
            <a:endParaRPr lang="nl-NL"/>
          </a:p>
        </p:txBody>
      </p:sp>
      <p:sp>
        <p:nvSpPr>
          <p:cNvPr id="5" name="sFooter"/>
          <p:cNvSpPr>
            <a:spLocks noGrp="1"/>
          </p:cNvSpPr>
          <p:nvPr>
            <p:ph type="ftr" sz="quarter" idx="3"/>
          </p:nvPr>
        </p:nvSpPr>
        <p:spPr>
          <a:xfrm>
            <a:off x="899999" y="6498000"/>
            <a:ext cx="8825025" cy="276999"/>
          </a:xfrm>
          <a:prstGeom prst="rect">
            <a:avLst/>
          </a:prstGeom>
        </p:spPr>
        <p:txBody>
          <a:bodyPr vert="horz" lIns="0" tIns="0" rIns="0" bIns="0" rtlCol="0" anchor="ctr">
            <a:noAutofit/>
          </a:bodyPr>
          <a:lstStyle>
            <a:lvl1pPr algn="l">
              <a:defRPr sz="1800">
                <a:solidFill>
                  <a:schemeClr val="tx1">
                    <a:tint val="75000"/>
                  </a:schemeClr>
                </a:solidFill>
              </a:defRPr>
            </a:lvl1pPr>
          </a:lstStyle>
          <a:p>
            <a:endParaRPr lang="nl-NL"/>
          </a:p>
        </p:txBody>
      </p:sp>
      <p:sp>
        <p:nvSpPr>
          <p:cNvPr id="6" name="sSlideNumber"/>
          <p:cNvSpPr>
            <a:spLocks noGrp="1"/>
          </p:cNvSpPr>
          <p:nvPr>
            <p:ph type="sldNum" sz="quarter" idx="4"/>
          </p:nvPr>
        </p:nvSpPr>
        <p:spPr>
          <a:xfrm>
            <a:off x="2700000" y="6060618"/>
            <a:ext cx="2743200" cy="276999"/>
          </a:xfrm>
          <a:prstGeom prst="rect">
            <a:avLst/>
          </a:prstGeom>
        </p:spPr>
        <p:txBody>
          <a:bodyPr vert="horz" lIns="0" tIns="0" rIns="0" bIns="0" rtlCol="0" anchor="ctr">
            <a:noAutofit/>
          </a:bodyPr>
          <a:lstStyle>
            <a:lvl1pPr algn="l">
              <a:defRPr sz="1800">
                <a:solidFill>
                  <a:schemeClr val="tx1">
                    <a:tint val="75000"/>
                  </a:schemeClr>
                </a:solidFill>
              </a:defRPr>
            </a:lvl1pPr>
          </a:lstStyle>
          <a:p>
            <a:r>
              <a:rPr lang="nl-NL"/>
              <a:t> | </a:t>
            </a:r>
            <a:fld id="{E0C10FC1-02C5-4C09-8193-E83A75313015}" type="slidenum">
              <a:rPr lang="nl-NL" smtClean="0"/>
              <a:pPr/>
              <a:t>‹nr.›</a:t>
            </a:fld>
            <a:endParaRPr lang="nl-NL"/>
          </a:p>
        </p:txBody>
      </p:sp>
      <p:pic>
        <p:nvPicPr>
          <p:cNvPr id="8" name="sLogo4">
            <a:extLst>
              <a:ext uri="{FF2B5EF4-FFF2-40B4-BE49-F238E27FC236}">
                <a16:creationId xmlns:a16="http://schemas.microsoft.com/office/drawing/2014/main" id="{E4DDB0FD-C5DB-4B99-A001-0689AACB4548}"/>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900000" y="6076800"/>
            <a:ext cx="1800000" cy="204940"/>
          </a:xfrm>
          <a:prstGeom prst="rect">
            <a:avLst/>
          </a:prstGeom>
        </p:spPr>
      </p:pic>
      <p:pic>
        <p:nvPicPr>
          <p:cNvPr id="10" name="sLogo5">
            <a:extLst>
              <a:ext uri="{FF2B5EF4-FFF2-40B4-BE49-F238E27FC236}">
                <a16:creationId xmlns:a16="http://schemas.microsoft.com/office/drawing/2014/main" id="{0B8C7E6D-3604-4592-B925-B8E9C597A5DA}"/>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9853200" y="6181200"/>
            <a:ext cx="1800000" cy="98634"/>
          </a:xfrm>
          <a:prstGeom prst="rect">
            <a:avLst/>
          </a:prstGeom>
        </p:spPr>
      </p:pic>
    </p:spTree>
    <p:extLst>
      <p:ext uri="{BB962C8B-B14F-4D97-AF65-F5344CB8AC3E}">
        <p14:creationId xmlns:p14="http://schemas.microsoft.com/office/powerpoint/2010/main" val="399918915"/>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hdr="0" ftr="0" dt="0"/>
  <p:txStyles>
    <p:titleStyle>
      <a:lvl1pPr algn="l" defTabSz="914400" rtl="0" eaLnBrk="1" latinLnBrk="0" hangingPunct="1">
        <a:lnSpc>
          <a:spcPct val="90000"/>
        </a:lnSpc>
        <a:spcBef>
          <a:spcPct val="0"/>
        </a:spcBef>
        <a:buNone/>
        <a:defRPr sz="3800" b="1" kern="1200">
          <a:solidFill>
            <a:schemeClr val="accent1"/>
          </a:solidFill>
          <a:latin typeface="+mj-lt"/>
          <a:ea typeface="+mj-ea"/>
          <a:cs typeface="+mj-cs"/>
        </a:defRPr>
      </a:lvl1pPr>
    </p:titleStyle>
    <p:bodyStyle>
      <a:lvl1pPr marL="0" indent="0" algn="l" defTabSz="914400" rtl="0" eaLnBrk="1" latinLnBrk="0" hangingPunct="1">
        <a:lnSpc>
          <a:spcPct val="120000"/>
        </a:lnSpc>
        <a:spcBef>
          <a:spcPts val="1000"/>
        </a:spcBef>
        <a:buFont typeface="Calibri" panose="020F0502020204030204" pitchFamily="34" charset="0"/>
        <a:buChar char="​"/>
        <a:defRPr sz="2400" b="1" kern="1200">
          <a:solidFill>
            <a:schemeClr val="tx2"/>
          </a:solidFill>
          <a:latin typeface="+mn-lt"/>
          <a:ea typeface="+mn-ea"/>
          <a:cs typeface="+mn-cs"/>
        </a:defRPr>
      </a:lvl1pPr>
      <a:lvl2pPr marL="0" indent="0" algn="l" defTabSz="914400" rtl="0" eaLnBrk="1" latinLnBrk="0" hangingPunct="1">
        <a:lnSpc>
          <a:spcPct val="120000"/>
        </a:lnSpc>
        <a:spcBef>
          <a:spcPts val="500"/>
        </a:spcBef>
        <a:buFont typeface="Calibri" panose="020F0502020204030204" pitchFamily="34" charset="0"/>
        <a:buChar char="​"/>
        <a:defRPr sz="2400" kern="1200">
          <a:solidFill>
            <a:schemeClr val="tx2"/>
          </a:solidFill>
          <a:latin typeface="+mn-lt"/>
          <a:ea typeface="+mn-ea"/>
          <a:cs typeface="+mn-cs"/>
        </a:defRPr>
      </a:lvl2pPr>
      <a:lvl3pPr marL="360000" indent="-360000" algn="l" defTabSz="914400" rtl="0" eaLnBrk="1" latinLnBrk="0" hangingPunct="1">
        <a:lnSpc>
          <a:spcPct val="120000"/>
        </a:lnSpc>
        <a:spcBef>
          <a:spcPts val="500"/>
        </a:spcBef>
        <a:buClr>
          <a:schemeClr val="accent1"/>
        </a:buClr>
        <a:buSzPct val="70000"/>
        <a:buFont typeface="Wingdings" panose="05000000000000000000" pitchFamily="2" charset="2"/>
        <a:buChar char="n"/>
        <a:defRPr sz="2400" kern="1200">
          <a:solidFill>
            <a:schemeClr val="tx2"/>
          </a:solidFill>
          <a:latin typeface="+mn-lt"/>
          <a:ea typeface="+mn-ea"/>
          <a:cs typeface="+mn-cs"/>
        </a:defRPr>
      </a:lvl3pPr>
      <a:lvl4pPr marL="720000" indent="-360000" algn="l" defTabSz="914400" rtl="0" eaLnBrk="1" latinLnBrk="0" hangingPunct="1">
        <a:lnSpc>
          <a:spcPct val="120000"/>
        </a:lnSpc>
        <a:spcBef>
          <a:spcPts val="500"/>
        </a:spcBef>
        <a:buClr>
          <a:schemeClr val="tx2"/>
        </a:buClr>
        <a:buSzPct val="70000"/>
        <a:buFont typeface="Wingdings" panose="05000000000000000000" pitchFamily="2" charset="2"/>
        <a:buChar char="n"/>
        <a:defRPr sz="2400" kern="1200">
          <a:solidFill>
            <a:schemeClr val="tx2"/>
          </a:solidFill>
          <a:latin typeface="+mn-lt"/>
          <a:ea typeface="+mn-ea"/>
          <a:cs typeface="+mn-cs"/>
        </a:defRPr>
      </a:lvl4pPr>
      <a:lvl5pPr marL="1080000" indent="-360000" algn="l" defTabSz="914400" rtl="0" eaLnBrk="1" latinLnBrk="0" hangingPunct="1">
        <a:lnSpc>
          <a:spcPct val="120000"/>
        </a:lnSpc>
        <a:spcBef>
          <a:spcPts val="500"/>
        </a:spcBef>
        <a:buFont typeface="Calibri" panose="020F0502020204030204" pitchFamily="34" charset="0"/>
        <a:buChar char="-"/>
        <a:defRPr sz="2400" kern="1200">
          <a:solidFill>
            <a:schemeClr val="tx2"/>
          </a:solidFill>
          <a:latin typeface="+mn-lt"/>
          <a:ea typeface="+mn-ea"/>
          <a:cs typeface="+mn-cs"/>
        </a:defRPr>
      </a:lvl5pPr>
      <a:lvl6pPr marL="1440000" indent="-360000" algn="l" defTabSz="914400" rtl="0" eaLnBrk="1" latinLnBrk="0" hangingPunct="1">
        <a:lnSpc>
          <a:spcPct val="120000"/>
        </a:lnSpc>
        <a:spcBef>
          <a:spcPts val="500"/>
        </a:spcBef>
        <a:buClr>
          <a:schemeClr val="accent1"/>
        </a:buClr>
        <a:buSzPct val="70000"/>
        <a:buFont typeface="Wingdings" panose="05000000000000000000" pitchFamily="2" charset="2"/>
        <a:buChar char="n"/>
        <a:defRPr sz="2400" kern="1200">
          <a:solidFill>
            <a:schemeClr val="tx2"/>
          </a:solidFill>
          <a:latin typeface="+mn-lt"/>
          <a:ea typeface="+mn-ea"/>
          <a:cs typeface="+mn-cs"/>
        </a:defRPr>
      </a:lvl6pPr>
      <a:lvl7pPr marL="1800000" indent="-360000" algn="l" defTabSz="914400" rtl="0" eaLnBrk="1" latinLnBrk="0" hangingPunct="1">
        <a:lnSpc>
          <a:spcPct val="120000"/>
        </a:lnSpc>
        <a:spcBef>
          <a:spcPts val="500"/>
        </a:spcBef>
        <a:buClr>
          <a:schemeClr val="tx2"/>
        </a:buClr>
        <a:buSzPct val="70000"/>
        <a:buFont typeface="Wingdings" panose="05000000000000000000" pitchFamily="2" charset="2"/>
        <a:buChar char="n"/>
        <a:defRPr sz="2400" kern="1200">
          <a:solidFill>
            <a:schemeClr val="tx2"/>
          </a:solidFill>
          <a:latin typeface="+mn-lt"/>
          <a:ea typeface="+mn-ea"/>
          <a:cs typeface="+mn-cs"/>
        </a:defRPr>
      </a:lvl7pPr>
      <a:lvl8pPr marL="2160000" indent="-360000" algn="l" defTabSz="914400" rtl="0" eaLnBrk="1" latinLnBrk="0" hangingPunct="1">
        <a:lnSpc>
          <a:spcPct val="120000"/>
        </a:lnSpc>
        <a:spcBef>
          <a:spcPts val="500"/>
        </a:spcBef>
        <a:buFont typeface="Calibri" panose="020F0502020204030204" pitchFamily="34" charset="0"/>
        <a:buChar char="-"/>
        <a:defRPr sz="2400" kern="1200">
          <a:solidFill>
            <a:schemeClr val="tx2"/>
          </a:solidFill>
          <a:latin typeface="+mn-lt"/>
          <a:ea typeface="+mn-ea"/>
          <a:cs typeface="+mn-cs"/>
        </a:defRPr>
      </a:lvl8pPr>
      <a:lvl9pPr marL="2520000" indent="-360000" algn="l" defTabSz="914400" rtl="0" eaLnBrk="1" latinLnBrk="0" hangingPunct="1">
        <a:lnSpc>
          <a:spcPct val="120000"/>
        </a:lnSpc>
        <a:spcBef>
          <a:spcPts val="500"/>
        </a:spcBef>
        <a:buClr>
          <a:schemeClr val="accent1"/>
        </a:buClr>
        <a:buSzPct val="70000"/>
        <a:buFont typeface="Wingdings" panose="05000000000000000000" pitchFamily="2" charset="2"/>
        <a:buChar char="n"/>
        <a:defRPr sz="2400" kern="1200" baseline="0">
          <a:solidFill>
            <a:schemeClr val="tx2"/>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30.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hyperlink" Target="https://jeugdjournaal.nl/artikel/2337845-carla-en-sena-bedenken-les-over-racisme.html" TargetMode="Externa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hyperlink" Target="http://www.sociaalondernemenindeklas.nl/"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hyperlink" Target="https://tjipcast.nl/lesgeven/hoe-ziet-burgerschapsonderwijs-er-in-de-praktijk-uit/"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https://www.marnixacademie.nl/doorstuderen/coordinator-burgerschapsonderwijs/" TargetMode="External"/><Relationship Id="rId5" Type="http://schemas.openxmlformats.org/officeDocument/2006/relationships/image" Target="../media/image55.png"/><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hyperlink" Target="mailto:e.kuijpers@hsmarnix.nl" TargetMode="External"/><Relationship Id="rId5" Type="http://schemas.openxmlformats.org/officeDocument/2006/relationships/hyperlink" Target="mailto:m.vanvoorthuijsen@hsmarnix.nl" TargetMode="External"/><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hyperlink" Target="https://www.researchgate.net/publication/333534157_In_verbinding_-_Onderwijs_met_het_oog_op_de_toekomst_-_lectorale_rede" TargetMode="External"/><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9D26880A-8121-AD98-5A49-C53A61393FCD}"/>
              </a:ext>
            </a:extLst>
          </p:cNvPr>
          <p:cNvPicPr>
            <a:picLocks noChangeAspect="1"/>
          </p:cNvPicPr>
          <p:nvPr/>
        </p:nvPicPr>
        <p:blipFill>
          <a:blip r:embed="rId3"/>
          <a:stretch>
            <a:fillRect/>
          </a:stretch>
        </p:blipFill>
        <p:spPr>
          <a:xfrm>
            <a:off x="8926969" y="4990829"/>
            <a:ext cx="2937056" cy="318570"/>
          </a:xfrm>
          <a:prstGeom prst="rect">
            <a:avLst/>
          </a:prstGeom>
        </p:spPr>
      </p:pic>
      <p:pic>
        <p:nvPicPr>
          <p:cNvPr id="9" name="Afbeelding 8">
            <a:extLst>
              <a:ext uri="{FF2B5EF4-FFF2-40B4-BE49-F238E27FC236}">
                <a16:creationId xmlns:a16="http://schemas.microsoft.com/office/drawing/2014/main" id="{1C04B512-2BB4-9530-A8C5-6E7D5F14AAC5}"/>
              </a:ext>
            </a:extLst>
          </p:cNvPr>
          <p:cNvPicPr>
            <a:picLocks noChangeAspect="1"/>
          </p:cNvPicPr>
          <p:nvPr/>
        </p:nvPicPr>
        <p:blipFill>
          <a:blip r:embed="rId4"/>
          <a:stretch>
            <a:fillRect/>
          </a:stretch>
        </p:blipFill>
        <p:spPr>
          <a:xfrm>
            <a:off x="8926969" y="3562189"/>
            <a:ext cx="2630221" cy="503623"/>
          </a:xfrm>
          <a:prstGeom prst="rect">
            <a:avLst/>
          </a:prstGeom>
        </p:spPr>
      </p:pic>
      <p:pic>
        <p:nvPicPr>
          <p:cNvPr id="10" name="Afbeelding 9">
            <a:extLst>
              <a:ext uri="{FF2B5EF4-FFF2-40B4-BE49-F238E27FC236}">
                <a16:creationId xmlns:a16="http://schemas.microsoft.com/office/drawing/2014/main" id="{36F2EC47-25D6-55B6-3A0E-F2D09C2756EC}"/>
              </a:ext>
            </a:extLst>
          </p:cNvPr>
          <p:cNvPicPr>
            <a:picLocks noChangeAspect="1"/>
          </p:cNvPicPr>
          <p:nvPr/>
        </p:nvPicPr>
        <p:blipFill>
          <a:blip r:embed="rId5"/>
          <a:stretch>
            <a:fillRect/>
          </a:stretch>
        </p:blipFill>
        <p:spPr>
          <a:xfrm>
            <a:off x="9456020" y="4262394"/>
            <a:ext cx="1442483" cy="559330"/>
          </a:xfrm>
          <a:prstGeom prst="rect">
            <a:avLst/>
          </a:prstGeom>
        </p:spPr>
      </p:pic>
      <p:pic>
        <p:nvPicPr>
          <p:cNvPr id="11" name="Afbeelding 10">
            <a:extLst>
              <a:ext uri="{FF2B5EF4-FFF2-40B4-BE49-F238E27FC236}">
                <a16:creationId xmlns:a16="http://schemas.microsoft.com/office/drawing/2014/main" id="{5FADB1B2-1958-C512-9FE2-81B364E88E45}"/>
              </a:ext>
            </a:extLst>
          </p:cNvPr>
          <p:cNvPicPr>
            <a:picLocks noChangeAspect="1"/>
          </p:cNvPicPr>
          <p:nvPr/>
        </p:nvPicPr>
        <p:blipFill>
          <a:blip r:embed="rId6"/>
          <a:stretch>
            <a:fillRect/>
          </a:stretch>
        </p:blipFill>
        <p:spPr>
          <a:xfrm>
            <a:off x="8336915" y="5572718"/>
            <a:ext cx="3676540" cy="661698"/>
          </a:xfrm>
          <a:prstGeom prst="rect">
            <a:avLst/>
          </a:prstGeom>
        </p:spPr>
      </p:pic>
      <p:sp>
        <p:nvSpPr>
          <p:cNvPr id="14" name="Tekstvak 13">
            <a:extLst>
              <a:ext uri="{FF2B5EF4-FFF2-40B4-BE49-F238E27FC236}">
                <a16:creationId xmlns:a16="http://schemas.microsoft.com/office/drawing/2014/main" id="{82CC5E17-F547-C9BD-DB2C-23A222C497D9}"/>
              </a:ext>
            </a:extLst>
          </p:cNvPr>
          <p:cNvSpPr txBox="1"/>
          <p:nvPr/>
        </p:nvSpPr>
        <p:spPr>
          <a:xfrm>
            <a:off x="0" y="0"/>
            <a:ext cx="12192000" cy="1938992"/>
          </a:xfrm>
          <a:prstGeom prst="rect">
            <a:avLst/>
          </a:prstGeom>
          <a:solidFill>
            <a:srgbClr val="C00000"/>
          </a:solidFill>
        </p:spPr>
        <p:txBody>
          <a:bodyPr wrap="square" rtlCol="0">
            <a:spAutoFit/>
          </a:bodyPr>
          <a:lstStyle/>
          <a:p>
            <a:pPr algn="ctr"/>
            <a:endParaRPr lang="en-US" sz="4000" b="1" dirty="0">
              <a:solidFill>
                <a:schemeClr val="bg1"/>
              </a:solidFill>
            </a:endParaRPr>
          </a:p>
          <a:p>
            <a:pPr algn="ctr"/>
            <a:r>
              <a:rPr lang="en-US" sz="4000" b="1" dirty="0">
                <a:solidFill>
                  <a:schemeClr val="bg1"/>
                </a:solidFill>
              </a:rPr>
              <a:t>TOOLKIT VOOR ACTIEF BURGERSCHAPSONDERWIJS </a:t>
            </a:r>
          </a:p>
          <a:p>
            <a:pPr algn="ctr"/>
            <a:r>
              <a:rPr lang="en-US" sz="4000" b="1" dirty="0">
                <a:solidFill>
                  <a:schemeClr val="bg1"/>
                </a:solidFill>
              </a:rPr>
              <a:t>  </a:t>
            </a:r>
            <a:endParaRPr lang="nl-NL" sz="4000" dirty="0">
              <a:solidFill>
                <a:schemeClr val="bg1"/>
              </a:solidFill>
              <a:latin typeface="Calibri" panose="020F0502020204030204" pitchFamily="34" charset="0"/>
              <a:ea typeface="Times New Roman" panose="02020603050405020304" pitchFamily="18" charset="0"/>
            </a:endParaRPr>
          </a:p>
        </p:txBody>
      </p:sp>
      <p:pic>
        <p:nvPicPr>
          <p:cNvPr id="15" name="Afbeelding 14">
            <a:extLst>
              <a:ext uri="{FF2B5EF4-FFF2-40B4-BE49-F238E27FC236}">
                <a16:creationId xmlns:a16="http://schemas.microsoft.com/office/drawing/2014/main" id="{19D9D8FE-83EC-F3F4-0AE4-05497DFE1234}"/>
              </a:ext>
            </a:extLst>
          </p:cNvPr>
          <p:cNvPicPr>
            <a:picLocks noChangeAspect="1"/>
          </p:cNvPicPr>
          <p:nvPr/>
        </p:nvPicPr>
        <p:blipFill>
          <a:blip r:embed="rId7"/>
          <a:stretch>
            <a:fillRect/>
          </a:stretch>
        </p:blipFill>
        <p:spPr>
          <a:xfrm>
            <a:off x="8336915" y="2236769"/>
            <a:ext cx="3810330" cy="1158340"/>
          </a:xfrm>
          <a:prstGeom prst="rect">
            <a:avLst/>
          </a:prstGeom>
        </p:spPr>
      </p:pic>
      <p:pic>
        <p:nvPicPr>
          <p:cNvPr id="16" name="Afbeelding 15">
            <a:extLst>
              <a:ext uri="{FF2B5EF4-FFF2-40B4-BE49-F238E27FC236}">
                <a16:creationId xmlns:a16="http://schemas.microsoft.com/office/drawing/2014/main" id="{B3DF165F-5448-9915-FBAC-446B16532066}"/>
              </a:ext>
            </a:extLst>
          </p:cNvPr>
          <p:cNvPicPr>
            <a:picLocks noChangeAspect="1"/>
          </p:cNvPicPr>
          <p:nvPr/>
        </p:nvPicPr>
        <p:blipFill>
          <a:blip r:embed="rId8"/>
          <a:stretch>
            <a:fillRect/>
          </a:stretch>
        </p:blipFill>
        <p:spPr>
          <a:xfrm>
            <a:off x="2168360" y="1938991"/>
            <a:ext cx="5933240" cy="3958225"/>
          </a:xfrm>
          <a:prstGeom prst="rect">
            <a:avLst/>
          </a:prstGeom>
        </p:spPr>
      </p:pic>
      <p:sp>
        <p:nvSpPr>
          <p:cNvPr id="18" name="Tekstvak 17">
            <a:extLst>
              <a:ext uri="{FF2B5EF4-FFF2-40B4-BE49-F238E27FC236}">
                <a16:creationId xmlns:a16="http://schemas.microsoft.com/office/drawing/2014/main" id="{360C720A-F550-F713-846E-D0BCA4EEE53A}"/>
              </a:ext>
            </a:extLst>
          </p:cNvPr>
          <p:cNvSpPr txBox="1"/>
          <p:nvPr/>
        </p:nvSpPr>
        <p:spPr>
          <a:xfrm>
            <a:off x="114091" y="4919009"/>
            <a:ext cx="5981909" cy="1477328"/>
          </a:xfrm>
          <a:prstGeom prst="rect">
            <a:avLst/>
          </a:prstGeom>
          <a:solidFill>
            <a:srgbClr val="C00000"/>
          </a:solidFill>
        </p:spPr>
        <p:txBody>
          <a:bodyPr wrap="square" rtlCol="0">
            <a:spAutoFit/>
          </a:bodyPr>
          <a:lstStyle/>
          <a:p>
            <a:pPr algn="ctr"/>
            <a:r>
              <a:rPr lang="nl-NL" dirty="0">
                <a:solidFill>
                  <a:schemeClr val="bg1"/>
                </a:solidFill>
              </a:rPr>
              <a:t>Eva Kuijpers &amp; Marijke van Voorthuijsen</a:t>
            </a:r>
          </a:p>
          <a:p>
            <a:pPr algn="ctr"/>
            <a:r>
              <a:rPr lang="nl-NL" dirty="0">
                <a:solidFill>
                  <a:schemeClr val="bg1"/>
                </a:solidFill>
              </a:rPr>
              <a:t>Marnix Academie, Utrecht</a:t>
            </a:r>
          </a:p>
          <a:p>
            <a:pPr algn="ctr"/>
            <a:endParaRPr lang="nl-NL" dirty="0">
              <a:solidFill>
                <a:schemeClr val="bg1"/>
              </a:solidFill>
            </a:endParaRPr>
          </a:p>
          <a:p>
            <a:pPr algn="ctr"/>
            <a:r>
              <a:rPr lang="nl-NL" dirty="0">
                <a:solidFill>
                  <a:schemeClr val="bg1"/>
                </a:solidFill>
              </a:rPr>
              <a:t>Dag van het Partnerschap </a:t>
            </a:r>
          </a:p>
          <a:p>
            <a:pPr algn="ctr"/>
            <a:r>
              <a:rPr lang="nl-NL" dirty="0">
                <a:solidFill>
                  <a:schemeClr val="bg1"/>
                </a:solidFill>
              </a:rPr>
              <a:t>8 april 2026 </a:t>
            </a:r>
          </a:p>
        </p:txBody>
      </p:sp>
    </p:spTree>
    <p:extLst>
      <p:ext uri="{BB962C8B-B14F-4D97-AF65-F5344CB8AC3E}">
        <p14:creationId xmlns:p14="http://schemas.microsoft.com/office/powerpoint/2010/main" val="1961910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a:extLst>
            <a:ext uri="{FF2B5EF4-FFF2-40B4-BE49-F238E27FC236}">
              <a16:creationId xmlns:a16="http://schemas.microsoft.com/office/drawing/2014/main" id="{9D743D6D-AD2C-0367-AA15-7BF1790D1406}"/>
            </a:ext>
          </a:extLst>
        </p:cNvPr>
        <p:cNvGrpSpPr/>
        <p:nvPr/>
      </p:nvGrpSpPr>
      <p:grpSpPr>
        <a:xfrm>
          <a:off x="0" y="0"/>
          <a:ext cx="0" cy="0"/>
          <a:chOff x="0" y="0"/>
          <a:chExt cx="0" cy="0"/>
        </a:xfrm>
      </p:grpSpPr>
      <p:sp>
        <p:nvSpPr>
          <p:cNvPr id="8" name="Tijdelijke aanduiding voor afbeelding 2">
            <a:extLst>
              <a:ext uri="{FF2B5EF4-FFF2-40B4-BE49-F238E27FC236}">
                <a16:creationId xmlns:a16="http://schemas.microsoft.com/office/drawing/2014/main" id="{C32B9063-AB37-C02E-1ED4-1AD101BE0489}"/>
              </a:ext>
            </a:extLst>
          </p:cNvPr>
          <p:cNvSpPr txBox="1">
            <a:spLocks/>
          </p:cNvSpPr>
          <p:nvPr/>
        </p:nvSpPr>
        <p:spPr>
          <a:xfrm>
            <a:off x="0" y="0"/>
            <a:ext cx="12192000" cy="6858000"/>
          </a:xfrm>
          <a:prstGeom prst="rect">
            <a:avLst/>
          </a:prstGeom>
        </p:spPr>
        <p:txBody>
          <a:bodyPr vert="horz" lIns="0" tIns="0" rIns="0" bIns="0" rtlCol="0">
            <a:normAutofit/>
          </a:bodyPr>
          <a:lstStyle>
            <a:lvl1pPr marL="0" indent="0" algn="l" defTabSz="914400" rtl="0" eaLnBrk="1" latinLnBrk="0" hangingPunct="1">
              <a:lnSpc>
                <a:spcPct val="120000"/>
              </a:lnSpc>
              <a:spcBef>
                <a:spcPts val="1000"/>
              </a:spcBef>
              <a:buFont typeface="Calibri" panose="020F0502020204030204" pitchFamily="34" charset="0"/>
              <a:buChar char="​"/>
              <a:defRPr sz="2400" b="1" kern="1200">
                <a:solidFill>
                  <a:schemeClr val="tx2"/>
                </a:solidFill>
                <a:latin typeface="+mn-lt"/>
                <a:ea typeface="+mn-ea"/>
                <a:cs typeface="+mn-cs"/>
              </a:defRPr>
            </a:lvl1pPr>
            <a:lvl2pPr marL="0" indent="0" algn="l" defTabSz="914400" rtl="0" eaLnBrk="1" latinLnBrk="0" hangingPunct="1">
              <a:lnSpc>
                <a:spcPct val="120000"/>
              </a:lnSpc>
              <a:spcBef>
                <a:spcPts val="500"/>
              </a:spcBef>
              <a:buFont typeface="Calibri" panose="020F0502020204030204" pitchFamily="34" charset="0"/>
              <a:buChar char="​"/>
              <a:defRPr sz="2400" kern="1200">
                <a:solidFill>
                  <a:schemeClr val="tx2"/>
                </a:solidFill>
                <a:latin typeface="+mn-lt"/>
                <a:ea typeface="+mn-ea"/>
                <a:cs typeface="+mn-cs"/>
              </a:defRPr>
            </a:lvl2pPr>
            <a:lvl3pPr marL="360000" indent="-360000" algn="l" defTabSz="914400" rtl="0" eaLnBrk="1" latinLnBrk="0" hangingPunct="1">
              <a:lnSpc>
                <a:spcPct val="120000"/>
              </a:lnSpc>
              <a:spcBef>
                <a:spcPts val="500"/>
              </a:spcBef>
              <a:buClr>
                <a:schemeClr val="accent1"/>
              </a:buClr>
              <a:buSzPct val="70000"/>
              <a:buFont typeface="Wingdings" panose="05000000000000000000" pitchFamily="2" charset="2"/>
              <a:buChar char="n"/>
              <a:defRPr sz="2400" kern="1200">
                <a:solidFill>
                  <a:schemeClr val="tx2"/>
                </a:solidFill>
                <a:latin typeface="+mn-lt"/>
                <a:ea typeface="+mn-ea"/>
                <a:cs typeface="+mn-cs"/>
              </a:defRPr>
            </a:lvl3pPr>
            <a:lvl4pPr marL="720000" indent="-360000" algn="l" defTabSz="914400" rtl="0" eaLnBrk="1" latinLnBrk="0" hangingPunct="1">
              <a:lnSpc>
                <a:spcPct val="120000"/>
              </a:lnSpc>
              <a:spcBef>
                <a:spcPts val="500"/>
              </a:spcBef>
              <a:buClr>
                <a:schemeClr val="tx2"/>
              </a:buClr>
              <a:buSzPct val="70000"/>
              <a:buFont typeface="Wingdings" panose="05000000000000000000" pitchFamily="2" charset="2"/>
              <a:buChar char="n"/>
              <a:defRPr sz="2400" kern="1200">
                <a:solidFill>
                  <a:schemeClr val="tx2"/>
                </a:solidFill>
                <a:latin typeface="+mn-lt"/>
                <a:ea typeface="+mn-ea"/>
                <a:cs typeface="+mn-cs"/>
              </a:defRPr>
            </a:lvl4pPr>
            <a:lvl5pPr marL="1080000" indent="-360000" algn="l" defTabSz="914400" rtl="0" eaLnBrk="1" latinLnBrk="0" hangingPunct="1">
              <a:lnSpc>
                <a:spcPct val="120000"/>
              </a:lnSpc>
              <a:spcBef>
                <a:spcPts val="500"/>
              </a:spcBef>
              <a:buFont typeface="Calibri" panose="020F0502020204030204" pitchFamily="34" charset="0"/>
              <a:buChar char="-"/>
              <a:defRPr sz="2400" kern="1200">
                <a:solidFill>
                  <a:schemeClr val="tx2"/>
                </a:solidFill>
                <a:latin typeface="+mn-lt"/>
                <a:ea typeface="+mn-ea"/>
                <a:cs typeface="+mn-cs"/>
              </a:defRPr>
            </a:lvl5pPr>
            <a:lvl6pPr marL="1440000" indent="-360000" algn="l" defTabSz="914400" rtl="0" eaLnBrk="1" latinLnBrk="0" hangingPunct="1">
              <a:lnSpc>
                <a:spcPct val="120000"/>
              </a:lnSpc>
              <a:spcBef>
                <a:spcPts val="500"/>
              </a:spcBef>
              <a:buClr>
                <a:schemeClr val="accent1"/>
              </a:buClr>
              <a:buSzPct val="70000"/>
              <a:buFont typeface="Wingdings" panose="05000000000000000000" pitchFamily="2" charset="2"/>
              <a:buChar char="n"/>
              <a:defRPr sz="2400" kern="1200">
                <a:solidFill>
                  <a:schemeClr val="tx2"/>
                </a:solidFill>
                <a:latin typeface="+mn-lt"/>
                <a:ea typeface="+mn-ea"/>
                <a:cs typeface="+mn-cs"/>
              </a:defRPr>
            </a:lvl6pPr>
            <a:lvl7pPr marL="1800000" indent="-360000" algn="l" defTabSz="914400" rtl="0" eaLnBrk="1" latinLnBrk="0" hangingPunct="1">
              <a:lnSpc>
                <a:spcPct val="120000"/>
              </a:lnSpc>
              <a:spcBef>
                <a:spcPts val="500"/>
              </a:spcBef>
              <a:buClr>
                <a:schemeClr val="tx2"/>
              </a:buClr>
              <a:buSzPct val="70000"/>
              <a:buFont typeface="Wingdings" panose="05000000000000000000" pitchFamily="2" charset="2"/>
              <a:buChar char="n"/>
              <a:defRPr sz="2400" kern="1200">
                <a:solidFill>
                  <a:schemeClr val="tx2"/>
                </a:solidFill>
                <a:latin typeface="+mn-lt"/>
                <a:ea typeface="+mn-ea"/>
                <a:cs typeface="+mn-cs"/>
              </a:defRPr>
            </a:lvl7pPr>
            <a:lvl8pPr marL="2160000" indent="-360000" algn="l" defTabSz="914400" rtl="0" eaLnBrk="1" latinLnBrk="0" hangingPunct="1">
              <a:lnSpc>
                <a:spcPct val="120000"/>
              </a:lnSpc>
              <a:spcBef>
                <a:spcPts val="500"/>
              </a:spcBef>
              <a:buFont typeface="Calibri" panose="020F0502020204030204" pitchFamily="34" charset="0"/>
              <a:buChar char="-"/>
              <a:defRPr sz="2400" kern="1200">
                <a:solidFill>
                  <a:schemeClr val="tx2"/>
                </a:solidFill>
                <a:latin typeface="+mn-lt"/>
                <a:ea typeface="+mn-ea"/>
                <a:cs typeface="+mn-cs"/>
              </a:defRPr>
            </a:lvl8pPr>
            <a:lvl9pPr marL="2520000" indent="-360000" algn="l" defTabSz="914400" rtl="0" eaLnBrk="1" latinLnBrk="0" hangingPunct="1">
              <a:lnSpc>
                <a:spcPct val="120000"/>
              </a:lnSpc>
              <a:spcBef>
                <a:spcPts val="500"/>
              </a:spcBef>
              <a:buClr>
                <a:schemeClr val="accent1"/>
              </a:buClr>
              <a:buSzPct val="70000"/>
              <a:buFont typeface="Wingdings" panose="05000000000000000000" pitchFamily="2" charset="2"/>
              <a:buChar char="n"/>
              <a:defRPr sz="2400" kern="1200" baseline="0">
                <a:solidFill>
                  <a:schemeClr val="tx2"/>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Calibri" panose="020F0502020204030204" pitchFamily="34" charset="0"/>
              <a:buChar char="​"/>
              <a:tabLst/>
              <a:defRPr/>
            </a:pPr>
            <a:endParaRPr kumimoji="0" lang="nl-NL" sz="2400" b="1" i="0" u="none" strike="noStrike" kern="1200" cap="none" spc="0" normalizeH="0" baseline="0" noProof="0">
              <a:ln>
                <a:noFill/>
              </a:ln>
              <a:solidFill>
                <a:srgbClr val="6A6A69"/>
              </a:solidFill>
              <a:effectLst/>
              <a:uLnTx/>
              <a:uFillTx/>
              <a:latin typeface="Calibri"/>
              <a:ea typeface="+mn-ea"/>
              <a:cs typeface="+mn-cs"/>
            </a:endParaRPr>
          </a:p>
        </p:txBody>
      </p:sp>
      <p:sp>
        <p:nvSpPr>
          <p:cNvPr id="3" name="Rechthoek 2">
            <a:extLst>
              <a:ext uri="{FF2B5EF4-FFF2-40B4-BE49-F238E27FC236}">
                <a16:creationId xmlns:a16="http://schemas.microsoft.com/office/drawing/2014/main" id="{0DBFB99B-47C7-E395-F607-D6230A0B25EC}"/>
              </a:ext>
            </a:extLst>
          </p:cNvPr>
          <p:cNvSpPr/>
          <p:nvPr/>
        </p:nvSpPr>
        <p:spPr>
          <a:xfrm>
            <a:off x="788844" y="6003235"/>
            <a:ext cx="2179643" cy="476083"/>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hthoek 4">
            <a:extLst>
              <a:ext uri="{FF2B5EF4-FFF2-40B4-BE49-F238E27FC236}">
                <a16:creationId xmlns:a16="http://schemas.microsoft.com/office/drawing/2014/main" id="{5962E9C8-3E41-25F6-1F7A-36D8200FA053}"/>
              </a:ext>
            </a:extLst>
          </p:cNvPr>
          <p:cNvSpPr/>
          <p:nvPr/>
        </p:nvSpPr>
        <p:spPr>
          <a:xfrm>
            <a:off x="9793357" y="6003235"/>
            <a:ext cx="2014330" cy="476083"/>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6148AF47-6924-BBA2-C53D-4A48991A7572}"/>
              </a:ext>
            </a:extLst>
          </p:cNvPr>
          <p:cNvSpPr txBox="1"/>
          <p:nvPr/>
        </p:nvSpPr>
        <p:spPr>
          <a:xfrm>
            <a:off x="4999784" y="5162888"/>
            <a:ext cx="6541596" cy="461665"/>
          </a:xfrm>
          <a:prstGeom prst="rect">
            <a:avLst/>
          </a:prstGeom>
          <a:solidFill>
            <a:srgbClr val="C00000"/>
          </a:solidFill>
        </p:spPr>
        <p:txBody>
          <a:bodyPr wrap="square" rtlCol="0">
            <a:spAutoFit/>
          </a:bodyPr>
          <a:lstStyle/>
          <a:p>
            <a:endParaRPr lang="nl-NL" sz="2400" dirty="0">
              <a:solidFill>
                <a:schemeClr val="bg1"/>
              </a:solidFill>
            </a:endParaRPr>
          </a:p>
        </p:txBody>
      </p:sp>
      <p:pic>
        <p:nvPicPr>
          <p:cNvPr id="2" name="Afbeelding 1">
            <a:extLst>
              <a:ext uri="{FF2B5EF4-FFF2-40B4-BE49-F238E27FC236}">
                <a16:creationId xmlns:a16="http://schemas.microsoft.com/office/drawing/2014/main" id="{D4C75FC5-0D55-7889-BB46-E74AC45B52AA}"/>
              </a:ext>
            </a:extLst>
          </p:cNvPr>
          <p:cNvPicPr>
            <a:picLocks noChangeAspect="1"/>
          </p:cNvPicPr>
          <p:nvPr/>
        </p:nvPicPr>
        <p:blipFill>
          <a:blip r:embed="rId3"/>
          <a:stretch>
            <a:fillRect/>
          </a:stretch>
        </p:blipFill>
        <p:spPr>
          <a:xfrm>
            <a:off x="392290" y="378682"/>
            <a:ext cx="4474678" cy="1196088"/>
          </a:xfrm>
          <a:prstGeom prst="rect">
            <a:avLst/>
          </a:prstGeom>
        </p:spPr>
      </p:pic>
      <p:pic>
        <p:nvPicPr>
          <p:cNvPr id="7" name="Afbeelding 6">
            <a:extLst>
              <a:ext uri="{FF2B5EF4-FFF2-40B4-BE49-F238E27FC236}">
                <a16:creationId xmlns:a16="http://schemas.microsoft.com/office/drawing/2014/main" id="{223721EE-11DE-6B13-4DF6-C2BA6F1EBF1F}"/>
              </a:ext>
            </a:extLst>
          </p:cNvPr>
          <p:cNvPicPr>
            <a:picLocks noChangeAspect="1"/>
          </p:cNvPicPr>
          <p:nvPr/>
        </p:nvPicPr>
        <p:blipFill>
          <a:blip r:embed="rId4"/>
          <a:stretch>
            <a:fillRect/>
          </a:stretch>
        </p:blipFill>
        <p:spPr>
          <a:xfrm>
            <a:off x="521788" y="137555"/>
            <a:ext cx="1779665" cy="1933674"/>
          </a:xfrm>
          <a:prstGeom prst="rect">
            <a:avLst/>
          </a:prstGeom>
        </p:spPr>
      </p:pic>
      <p:pic>
        <p:nvPicPr>
          <p:cNvPr id="10" name="Afbeelding 9">
            <a:extLst>
              <a:ext uri="{FF2B5EF4-FFF2-40B4-BE49-F238E27FC236}">
                <a16:creationId xmlns:a16="http://schemas.microsoft.com/office/drawing/2014/main" id="{39ED62DF-F160-7F58-AA93-07DCFA2EF653}"/>
              </a:ext>
            </a:extLst>
          </p:cNvPr>
          <p:cNvPicPr>
            <a:picLocks noChangeAspect="1"/>
          </p:cNvPicPr>
          <p:nvPr/>
        </p:nvPicPr>
        <p:blipFill>
          <a:blip r:embed="rId5"/>
          <a:srcRect l="1297" t="1748" r="2055" b="2671"/>
          <a:stretch>
            <a:fillRect/>
          </a:stretch>
        </p:blipFill>
        <p:spPr>
          <a:xfrm>
            <a:off x="5580668" y="452487"/>
            <a:ext cx="6089544" cy="4035634"/>
          </a:xfrm>
          <a:prstGeom prst="rect">
            <a:avLst/>
          </a:prstGeom>
          <a:ln w="28575">
            <a:solidFill>
              <a:schemeClr val="tx1"/>
            </a:solidFill>
          </a:ln>
        </p:spPr>
      </p:pic>
      <p:sp>
        <p:nvSpPr>
          <p:cNvPr id="11" name="Tekstvak 10">
            <a:extLst>
              <a:ext uri="{FF2B5EF4-FFF2-40B4-BE49-F238E27FC236}">
                <a16:creationId xmlns:a16="http://schemas.microsoft.com/office/drawing/2014/main" id="{D71A0EDD-8539-8AA9-1151-9D105BBD092B}"/>
              </a:ext>
            </a:extLst>
          </p:cNvPr>
          <p:cNvSpPr txBox="1"/>
          <p:nvPr/>
        </p:nvSpPr>
        <p:spPr>
          <a:xfrm>
            <a:off x="408972" y="1815897"/>
            <a:ext cx="5119030" cy="830997"/>
          </a:xfrm>
          <a:prstGeom prst="rect">
            <a:avLst/>
          </a:prstGeom>
          <a:noFill/>
        </p:spPr>
        <p:txBody>
          <a:bodyPr wrap="none" rtlCol="0">
            <a:spAutoFit/>
          </a:bodyPr>
          <a:lstStyle/>
          <a:p>
            <a:r>
              <a:rPr lang="nl-NL" sz="2400" i="1" dirty="0">
                <a:solidFill>
                  <a:schemeClr val="bg1"/>
                </a:solidFill>
              </a:rPr>
              <a:t>THEMA</a:t>
            </a:r>
          </a:p>
          <a:p>
            <a:r>
              <a:rPr lang="nl-NL" sz="2400" i="1" dirty="0">
                <a:solidFill>
                  <a:schemeClr val="bg1"/>
                </a:solidFill>
              </a:rPr>
              <a:t>HOE VOELT DE AARDE ZICH VANDAAG? </a:t>
            </a:r>
          </a:p>
        </p:txBody>
      </p:sp>
      <p:pic>
        <p:nvPicPr>
          <p:cNvPr id="12" name="Afbeelding 11">
            <a:extLst>
              <a:ext uri="{FF2B5EF4-FFF2-40B4-BE49-F238E27FC236}">
                <a16:creationId xmlns:a16="http://schemas.microsoft.com/office/drawing/2014/main" id="{3DE3A4EE-9A6A-6DEF-E511-2D36D34487A8}"/>
              </a:ext>
            </a:extLst>
          </p:cNvPr>
          <p:cNvPicPr>
            <a:picLocks noChangeAspect="1"/>
          </p:cNvPicPr>
          <p:nvPr/>
        </p:nvPicPr>
        <p:blipFill>
          <a:blip r:embed="rId6"/>
          <a:srcRect l="5126" t="5474" r="2969" b="6127"/>
          <a:stretch>
            <a:fillRect/>
          </a:stretch>
        </p:blipFill>
        <p:spPr>
          <a:xfrm>
            <a:off x="521788" y="3280527"/>
            <a:ext cx="4644101" cy="3082565"/>
          </a:xfrm>
          <a:prstGeom prst="rect">
            <a:avLst/>
          </a:prstGeom>
        </p:spPr>
      </p:pic>
      <p:sp>
        <p:nvSpPr>
          <p:cNvPr id="14" name="Rectangle 1">
            <a:extLst>
              <a:ext uri="{FF2B5EF4-FFF2-40B4-BE49-F238E27FC236}">
                <a16:creationId xmlns:a16="http://schemas.microsoft.com/office/drawing/2014/main" id="{586958A9-CDA6-8DAF-17DD-4A8F0028DF78}"/>
              </a:ext>
            </a:extLst>
          </p:cNvPr>
          <p:cNvSpPr>
            <a:spLocks noChangeArrowheads="1"/>
          </p:cNvSpPr>
          <p:nvPr/>
        </p:nvSpPr>
        <p:spPr bwMode="auto">
          <a:xfrm>
            <a:off x="4349164" y="4561178"/>
            <a:ext cx="6541596" cy="2369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2800" b="0" i="0" u="none" strike="noStrike" cap="none" normalizeH="0" baseline="0" dirty="0">
                <a:ln>
                  <a:noFill/>
                </a:ln>
                <a:solidFill>
                  <a:schemeClr val="bg1"/>
                </a:solidFill>
                <a:effectLst/>
              </a:rPr>
              <a:t>Betrokkenheid ontwikkelen, als uitgangspunt voor het aangaan van een probleem of uitdaging en de wens om dingen ten goede te veranderen.</a:t>
            </a:r>
          </a:p>
          <a:p>
            <a:pPr marL="0" marR="0" lvl="0" indent="0" algn="l" defTabSz="914400" rtl="0" eaLnBrk="0" fontAlgn="base" latinLnBrk="0" hangingPunct="0">
              <a:lnSpc>
                <a:spcPct val="100000"/>
              </a:lnSpc>
              <a:spcBef>
                <a:spcPct val="0"/>
              </a:spcBef>
              <a:spcAft>
                <a:spcPct val="0"/>
              </a:spcAft>
              <a:buClrTx/>
              <a:buSzTx/>
              <a:buFontTx/>
              <a:buNone/>
              <a:tabLst/>
            </a:pPr>
            <a:br>
              <a:rPr kumimoji="0" lang="nl-NL" altLang="nl-NL" sz="1800" b="0" i="0" u="none" strike="noStrike" cap="none" normalizeH="0" baseline="0" dirty="0">
                <a:ln>
                  <a:noFill/>
                </a:ln>
                <a:solidFill>
                  <a:schemeClr val="tx1"/>
                </a:solidFill>
                <a:effectLst/>
                <a:latin typeface="Arial" panose="020B0604020202020204" pitchFamily="34" charset="0"/>
              </a:rPr>
            </a:b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pic>
        <p:nvPicPr>
          <p:cNvPr id="6" name="Afbeelding 5">
            <a:extLst>
              <a:ext uri="{FF2B5EF4-FFF2-40B4-BE49-F238E27FC236}">
                <a16:creationId xmlns:a16="http://schemas.microsoft.com/office/drawing/2014/main" id="{273EFA90-21F3-375F-6221-8A9101D28836}"/>
              </a:ext>
            </a:extLst>
          </p:cNvPr>
          <p:cNvPicPr>
            <a:picLocks noChangeAspect="1"/>
          </p:cNvPicPr>
          <p:nvPr/>
        </p:nvPicPr>
        <p:blipFill>
          <a:blip r:embed="rId7"/>
          <a:stretch>
            <a:fillRect/>
          </a:stretch>
        </p:blipFill>
        <p:spPr>
          <a:xfrm>
            <a:off x="10137569" y="6155703"/>
            <a:ext cx="1970000" cy="598880"/>
          </a:xfrm>
          <a:prstGeom prst="rect">
            <a:avLst/>
          </a:prstGeom>
        </p:spPr>
      </p:pic>
    </p:spTree>
    <p:extLst>
      <p:ext uri="{BB962C8B-B14F-4D97-AF65-F5344CB8AC3E}">
        <p14:creationId xmlns:p14="http://schemas.microsoft.com/office/powerpoint/2010/main" val="1210703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a:extLst>
            <a:ext uri="{FF2B5EF4-FFF2-40B4-BE49-F238E27FC236}">
              <a16:creationId xmlns:a16="http://schemas.microsoft.com/office/drawing/2014/main" id="{9D743D6D-AD2C-0367-AA15-7BF1790D1406}"/>
            </a:ext>
          </a:extLst>
        </p:cNvPr>
        <p:cNvGrpSpPr/>
        <p:nvPr/>
      </p:nvGrpSpPr>
      <p:grpSpPr>
        <a:xfrm>
          <a:off x="0" y="0"/>
          <a:ext cx="0" cy="0"/>
          <a:chOff x="0" y="0"/>
          <a:chExt cx="0" cy="0"/>
        </a:xfrm>
      </p:grpSpPr>
      <p:sp>
        <p:nvSpPr>
          <p:cNvPr id="8" name="Tijdelijke aanduiding voor afbeelding 2">
            <a:extLst>
              <a:ext uri="{FF2B5EF4-FFF2-40B4-BE49-F238E27FC236}">
                <a16:creationId xmlns:a16="http://schemas.microsoft.com/office/drawing/2014/main" id="{C32B9063-AB37-C02E-1ED4-1AD101BE0489}"/>
              </a:ext>
            </a:extLst>
          </p:cNvPr>
          <p:cNvSpPr txBox="1">
            <a:spLocks/>
          </p:cNvSpPr>
          <p:nvPr/>
        </p:nvSpPr>
        <p:spPr>
          <a:xfrm>
            <a:off x="0" y="0"/>
            <a:ext cx="12192000" cy="6858000"/>
          </a:xfrm>
          <a:prstGeom prst="rect">
            <a:avLst/>
          </a:prstGeom>
        </p:spPr>
        <p:txBody>
          <a:bodyPr vert="horz" lIns="0" tIns="0" rIns="0" bIns="0" rtlCol="0">
            <a:normAutofit/>
          </a:bodyPr>
          <a:lstStyle>
            <a:lvl1pPr marL="0" indent="0" algn="l" defTabSz="914400" rtl="0" eaLnBrk="1" latinLnBrk="0" hangingPunct="1">
              <a:lnSpc>
                <a:spcPct val="120000"/>
              </a:lnSpc>
              <a:spcBef>
                <a:spcPts val="1000"/>
              </a:spcBef>
              <a:buFont typeface="Calibri" panose="020F0502020204030204" pitchFamily="34" charset="0"/>
              <a:buChar char="​"/>
              <a:defRPr sz="2400" b="1" kern="1200">
                <a:solidFill>
                  <a:schemeClr val="tx2"/>
                </a:solidFill>
                <a:latin typeface="+mn-lt"/>
                <a:ea typeface="+mn-ea"/>
                <a:cs typeface="+mn-cs"/>
              </a:defRPr>
            </a:lvl1pPr>
            <a:lvl2pPr marL="0" indent="0" algn="l" defTabSz="914400" rtl="0" eaLnBrk="1" latinLnBrk="0" hangingPunct="1">
              <a:lnSpc>
                <a:spcPct val="120000"/>
              </a:lnSpc>
              <a:spcBef>
                <a:spcPts val="500"/>
              </a:spcBef>
              <a:buFont typeface="Calibri" panose="020F0502020204030204" pitchFamily="34" charset="0"/>
              <a:buChar char="​"/>
              <a:defRPr sz="2400" kern="1200">
                <a:solidFill>
                  <a:schemeClr val="tx2"/>
                </a:solidFill>
                <a:latin typeface="+mn-lt"/>
                <a:ea typeface="+mn-ea"/>
                <a:cs typeface="+mn-cs"/>
              </a:defRPr>
            </a:lvl2pPr>
            <a:lvl3pPr marL="360000" indent="-360000" algn="l" defTabSz="914400" rtl="0" eaLnBrk="1" latinLnBrk="0" hangingPunct="1">
              <a:lnSpc>
                <a:spcPct val="120000"/>
              </a:lnSpc>
              <a:spcBef>
                <a:spcPts val="500"/>
              </a:spcBef>
              <a:buClr>
                <a:schemeClr val="accent1"/>
              </a:buClr>
              <a:buSzPct val="70000"/>
              <a:buFont typeface="Wingdings" panose="05000000000000000000" pitchFamily="2" charset="2"/>
              <a:buChar char="n"/>
              <a:defRPr sz="2400" kern="1200">
                <a:solidFill>
                  <a:schemeClr val="tx2"/>
                </a:solidFill>
                <a:latin typeface="+mn-lt"/>
                <a:ea typeface="+mn-ea"/>
                <a:cs typeface="+mn-cs"/>
              </a:defRPr>
            </a:lvl3pPr>
            <a:lvl4pPr marL="720000" indent="-360000" algn="l" defTabSz="914400" rtl="0" eaLnBrk="1" latinLnBrk="0" hangingPunct="1">
              <a:lnSpc>
                <a:spcPct val="120000"/>
              </a:lnSpc>
              <a:spcBef>
                <a:spcPts val="500"/>
              </a:spcBef>
              <a:buClr>
                <a:schemeClr val="tx2"/>
              </a:buClr>
              <a:buSzPct val="70000"/>
              <a:buFont typeface="Wingdings" panose="05000000000000000000" pitchFamily="2" charset="2"/>
              <a:buChar char="n"/>
              <a:defRPr sz="2400" kern="1200">
                <a:solidFill>
                  <a:schemeClr val="tx2"/>
                </a:solidFill>
                <a:latin typeface="+mn-lt"/>
                <a:ea typeface="+mn-ea"/>
                <a:cs typeface="+mn-cs"/>
              </a:defRPr>
            </a:lvl4pPr>
            <a:lvl5pPr marL="1080000" indent="-360000" algn="l" defTabSz="914400" rtl="0" eaLnBrk="1" latinLnBrk="0" hangingPunct="1">
              <a:lnSpc>
                <a:spcPct val="120000"/>
              </a:lnSpc>
              <a:spcBef>
                <a:spcPts val="500"/>
              </a:spcBef>
              <a:buFont typeface="Calibri" panose="020F0502020204030204" pitchFamily="34" charset="0"/>
              <a:buChar char="-"/>
              <a:defRPr sz="2400" kern="1200">
                <a:solidFill>
                  <a:schemeClr val="tx2"/>
                </a:solidFill>
                <a:latin typeface="+mn-lt"/>
                <a:ea typeface="+mn-ea"/>
                <a:cs typeface="+mn-cs"/>
              </a:defRPr>
            </a:lvl5pPr>
            <a:lvl6pPr marL="1440000" indent="-360000" algn="l" defTabSz="914400" rtl="0" eaLnBrk="1" latinLnBrk="0" hangingPunct="1">
              <a:lnSpc>
                <a:spcPct val="120000"/>
              </a:lnSpc>
              <a:spcBef>
                <a:spcPts val="500"/>
              </a:spcBef>
              <a:buClr>
                <a:schemeClr val="accent1"/>
              </a:buClr>
              <a:buSzPct val="70000"/>
              <a:buFont typeface="Wingdings" panose="05000000000000000000" pitchFamily="2" charset="2"/>
              <a:buChar char="n"/>
              <a:defRPr sz="2400" kern="1200">
                <a:solidFill>
                  <a:schemeClr val="tx2"/>
                </a:solidFill>
                <a:latin typeface="+mn-lt"/>
                <a:ea typeface="+mn-ea"/>
                <a:cs typeface="+mn-cs"/>
              </a:defRPr>
            </a:lvl6pPr>
            <a:lvl7pPr marL="1800000" indent="-360000" algn="l" defTabSz="914400" rtl="0" eaLnBrk="1" latinLnBrk="0" hangingPunct="1">
              <a:lnSpc>
                <a:spcPct val="120000"/>
              </a:lnSpc>
              <a:spcBef>
                <a:spcPts val="500"/>
              </a:spcBef>
              <a:buClr>
                <a:schemeClr val="tx2"/>
              </a:buClr>
              <a:buSzPct val="70000"/>
              <a:buFont typeface="Wingdings" panose="05000000000000000000" pitchFamily="2" charset="2"/>
              <a:buChar char="n"/>
              <a:defRPr sz="2400" kern="1200">
                <a:solidFill>
                  <a:schemeClr val="tx2"/>
                </a:solidFill>
                <a:latin typeface="+mn-lt"/>
                <a:ea typeface="+mn-ea"/>
                <a:cs typeface="+mn-cs"/>
              </a:defRPr>
            </a:lvl7pPr>
            <a:lvl8pPr marL="2160000" indent="-360000" algn="l" defTabSz="914400" rtl="0" eaLnBrk="1" latinLnBrk="0" hangingPunct="1">
              <a:lnSpc>
                <a:spcPct val="120000"/>
              </a:lnSpc>
              <a:spcBef>
                <a:spcPts val="500"/>
              </a:spcBef>
              <a:buFont typeface="Calibri" panose="020F0502020204030204" pitchFamily="34" charset="0"/>
              <a:buChar char="-"/>
              <a:defRPr sz="2400" kern="1200">
                <a:solidFill>
                  <a:schemeClr val="tx2"/>
                </a:solidFill>
                <a:latin typeface="+mn-lt"/>
                <a:ea typeface="+mn-ea"/>
                <a:cs typeface="+mn-cs"/>
              </a:defRPr>
            </a:lvl8pPr>
            <a:lvl9pPr marL="2520000" indent="-360000" algn="l" defTabSz="914400" rtl="0" eaLnBrk="1" latinLnBrk="0" hangingPunct="1">
              <a:lnSpc>
                <a:spcPct val="120000"/>
              </a:lnSpc>
              <a:spcBef>
                <a:spcPts val="500"/>
              </a:spcBef>
              <a:buClr>
                <a:schemeClr val="accent1"/>
              </a:buClr>
              <a:buSzPct val="70000"/>
              <a:buFont typeface="Wingdings" panose="05000000000000000000" pitchFamily="2" charset="2"/>
              <a:buChar char="n"/>
              <a:defRPr sz="2400" kern="1200" baseline="0">
                <a:solidFill>
                  <a:schemeClr val="tx2"/>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Calibri" panose="020F0502020204030204" pitchFamily="34" charset="0"/>
              <a:buChar char="​"/>
              <a:tabLst/>
              <a:defRPr/>
            </a:pPr>
            <a:endParaRPr kumimoji="0" lang="nl-NL" sz="2400" b="1" i="0" u="none" strike="noStrike" kern="1200" cap="none" spc="0" normalizeH="0" baseline="0" noProof="0">
              <a:ln>
                <a:noFill/>
              </a:ln>
              <a:solidFill>
                <a:srgbClr val="6A6A69"/>
              </a:solidFill>
              <a:effectLst/>
              <a:uLnTx/>
              <a:uFillTx/>
              <a:latin typeface="Calibri"/>
              <a:ea typeface="+mn-ea"/>
              <a:cs typeface="+mn-cs"/>
            </a:endParaRPr>
          </a:p>
        </p:txBody>
      </p:sp>
      <p:sp>
        <p:nvSpPr>
          <p:cNvPr id="3" name="Rechthoek 2">
            <a:extLst>
              <a:ext uri="{FF2B5EF4-FFF2-40B4-BE49-F238E27FC236}">
                <a16:creationId xmlns:a16="http://schemas.microsoft.com/office/drawing/2014/main" id="{0DBFB99B-47C7-E395-F607-D6230A0B25EC}"/>
              </a:ext>
            </a:extLst>
          </p:cNvPr>
          <p:cNvSpPr/>
          <p:nvPr/>
        </p:nvSpPr>
        <p:spPr>
          <a:xfrm>
            <a:off x="788844" y="6003235"/>
            <a:ext cx="2179643" cy="476083"/>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hthoek 4">
            <a:extLst>
              <a:ext uri="{FF2B5EF4-FFF2-40B4-BE49-F238E27FC236}">
                <a16:creationId xmlns:a16="http://schemas.microsoft.com/office/drawing/2014/main" id="{5962E9C8-3E41-25F6-1F7A-36D8200FA053}"/>
              </a:ext>
            </a:extLst>
          </p:cNvPr>
          <p:cNvSpPr/>
          <p:nvPr/>
        </p:nvSpPr>
        <p:spPr>
          <a:xfrm>
            <a:off x="9793357" y="6003235"/>
            <a:ext cx="2014330" cy="476083"/>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kstvak 3">
            <a:extLst>
              <a:ext uri="{FF2B5EF4-FFF2-40B4-BE49-F238E27FC236}">
                <a16:creationId xmlns:a16="http://schemas.microsoft.com/office/drawing/2014/main" id="{6148AF47-6924-BBA2-C53D-4A48991A7572}"/>
              </a:ext>
            </a:extLst>
          </p:cNvPr>
          <p:cNvSpPr txBox="1"/>
          <p:nvPr/>
        </p:nvSpPr>
        <p:spPr>
          <a:xfrm>
            <a:off x="2307483" y="5216075"/>
            <a:ext cx="9223513" cy="584775"/>
          </a:xfrm>
          <a:prstGeom prst="rect">
            <a:avLst/>
          </a:prstGeom>
          <a:solidFill>
            <a:srgbClr val="C00000"/>
          </a:solidFill>
        </p:spPr>
        <p:txBody>
          <a:bodyPr wrap="square" rtlCol="0">
            <a:spAutoFit/>
          </a:bodyPr>
          <a:lstStyle/>
          <a:p>
            <a:r>
              <a:rPr lang="en-US" sz="3200" dirty="0">
                <a:solidFill>
                  <a:schemeClr val="bg1"/>
                </a:solidFill>
              </a:rPr>
              <a:t>Welke </a:t>
            </a:r>
            <a:r>
              <a:rPr lang="nl-NL"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ideeën</a:t>
            </a:r>
            <a:r>
              <a:rPr lang="nl-NL" sz="3200" dirty="0">
                <a:latin typeface="Calibri" panose="020F0502020204030204" pitchFamily="34" charset="0"/>
                <a:ea typeface="Calibri" panose="020F0502020204030204" pitchFamily="34" charset="0"/>
                <a:cs typeface="Times New Roman" panose="02020603050405020304" pitchFamily="18" charset="0"/>
              </a:rPr>
              <a:t> </a:t>
            </a:r>
            <a:r>
              <a:rPr lang="en-US" sz="3200" dirty="0" err="1">
                <a:solidFill>
                  <a:schemeClr val="bg1"/>
                </a:solidFill>
              </a:rPr>
              <a:t>hebben</a:t>
            </a:r>
            <a:r>
              <a:rPr lang="en-US" sz="3200" dirty="0">
                <a:solidFill>
                  <a:schemeClr val="bg1"/>
                </a:solidFill>
              </a:rPr>
              <a:t> we, welk idee </a:t>
            </a:r>
            <a:r>
              <a:rPr lang="en-US" sz="3200" dirty="0" err="1">
                <a:solidFill>
                  <a:schemeClr val="bg1"/>
                </a:solidFill>
              </a:rPr>
              <a:t>zullen</a:t>
            </a:r>
            <a:r>
              <a:rPr lang="en-US" sz="3200" dirty="0">
                <a:solidFill>
                  <a:schemeClr val="bg1"/>
                </a:solidFill>
              </a:rPr>
              <a:t> we </a:t>
            </a:r>
            <a:r>
              <a:rPr lang="en-US" sz="3200" dirty="0" err="1">
                <a:solidFill>
                  <a:schemeClr val="bg1"/>
                </a:solidFill>
              </a:rPr>
              <a:t>kiezen</a:t>
            </a:r>
            <a:r>
              <a:rPr lang="en-US" sz="3200" dirty="0">
                <a:solidFill>
                  <a:schemeClr val="bg1"/>
                </a:solidFill>
              </a:rPr>
              <a:t>?</a:t>
            </a:r>
            <a:endParaRPr kumimoji="0" lang="nl-NL"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Afbeelding 9">
            <a:extLst>
              <a:ext uri="{FF2B5EF4-FFF2-40B4-BE49-F238E27FC236}">
                <a16:creationId xmlns:a16="http://schemas.microsoft.com/office/drawing/2014/main" id="{AEF4A5BC-39B9-FA35-8A88-64A4190D329C}"/>
              </a:ext>
            </a:extLst>
          </p:cNvPr>
          <p:cNvPicPr>
            <a:picLocks noChangeAspect="1"/>
          </p:cNvPicPr>
          <p:nvPr/>
        </p:nvPicPr>
        <p:blipFill>
          <a:blip r:embed="rId3"/>
          <a:stretch>
            <a:fillRect/>
          </a:stretch>
        </p:blipFill>
        <p:spPr>
          <a:xfrm>
            <a:off x="5107626" y="378682"/>
            <a:ext cx="6811556" cy="3893748"/>
          </a:xfrm>
          <a:prstGeom prst="rect">
            <a:avLst/>
          </a:prstGeom>
        </p:spPr>
      </p:pic>
      <p:sp>
        <p:nvSpPr>
          <p:cNvPr id="6" name="Tekstvak 5">
            <a:extLst>
              <a:ext uri="{FF2B5EF4-FFF2-40B4-BE49-F238E27FC236}">
                <a16:creationId xmlns:a16="http://schemas.microsoft.com/office/drawing/2014/main" id="{EB818318-AE4F-04B6-1EFC-DE5D46F994F4}"/>
              </a:ext>
            </a:extLst>
          </p:cNvPr>
          <p:cNvSpPr txBox="1"/>
          <p:nvPr/>
        </p:nvSpPr>
        <p:spPr>
          <a:xfrm>
            <a:off x="392290" y="1836208"/>
            <a:ext cx="3830387" cy="2062103"/>
          </a:xfrm>
          <a:prstGeom prst="rect">
            <a:avLst/>
          </a:prstGeom>
          <a:noFill/>
        </p:spPr>
        <p:txBody>
          <a:bodyPr wrap="square" rtlCol="0">
            <a:spAutoFit/>
          </a:bodyPr>
          <a:lstStyle/>
          <a:p>
            <a:r>
              <a:rPr lang="en-US" sz="3200" dirty="0">
                <a:solidFill>
                  <a:schemeClr val="bg1"/>
                </a:solidFill>
              </a:rPr>
              <a:t>Welke </a:t>
            </a:r>
            <a:r>
              <a:rPr lang="en-US" sz="3200" dirty="0" err="1">
                <a:solidFill>
                  <a:schemeClr val="bg1"/>
                </a:solidFill>
              </a:rPr>
              <a:t>kansen</a:t>
            </a:r>
            <a:r>
              <a:rPr lang="en-US" sz="3200" dirty="0">
                <a:solidFill>
                  <a:schemeClr val="bg1"/>
                </a:solidFill>
              </a:rPr>
              <a:t> </a:t>
            </a:r>
            <a:r>
              <a:rPr lang="en-US" sz="3200" dirty="0" err="1">
                <a:solidFill>
                  <a:schemeClr val="bg1"/>
                </a:solidFill>
              </a:rPr>
              <a:t>zien</a:t>
            </a:r>
            <a:r>
              <a:rPr lang="en-US" sz="3200" dirty="0">
                <a:solidFill>
                  <a:schemeClr val="bg1"/>
                </a:solidFill>
              </a:rPr>
              <a:t> we om </a:t>
            </a:r>
            <a:r>
              <a:rPr lang="en-US" sz="3200" dirty="0" err="1">
                <a:solidFill>
                  <a:schemeClr val="bg1"/>
                </a:solidFill>
              </a:rPr>
              <a:t>bij</a:t>
            </a:r>
            <a:r>
              <a:rPr lang="en-US" sz="3200" dirty="0">
                <a:solidFill>
                  <a:schemeClr val="bg1"/>
                </a:solidFill>
              </a:rPr>
              <a:t> </a:t>
            </a:r>
            <a:r>
              <a:rPr lang="en-US" sz="3200" dirty="0" err="1">
                <a:solidFill>
                  <a:schemeClr val="bg1"/>
                </a:solidFill>
              </a:rPr>
              <a:t>te</a:t>
            </a:r>
            <a:r>
              <a:rPr lang="en-US" sz="3200" dirty="0">
                <a:solidFill>
                  <a:schemeClr val="bg1"/>
                </a:solidFill>
              </a:rPr>
              <a:t> </a:t>
            </a:r>
            <a:r>
              <a:rPr lang="en-US" sz="3200" dirty="0" err="1">
                <a:solidFill>
                  <a:schemeClr val="bg1"/>
                </a:solidFill>
              </a:rPr>
              <a:t>dragen</a:t>
            </a:r>
            <a:r>
              <a:rPr lang="en-US" sz="3200" dirty="0">
                <a:solidFill>
                  <a:schemeClr val="bg1"/>
                </a:solidFill>
              </a:rPr>
              <a:t> </a:t>
            </a:r>
            <a:r>
              <a:rPr lang="en-US" sz="3200" dirty="0" err="1">
                <a:solidFill>
                  <a:schemeClr val="bg1"/>
                </a:solidFill>
              </a:rPr>
              <a:t>aan</a:t>
            </a:r>
            <a:r>
              <a:rPr lang="en-US" sz="3200" dirty="0">
                <a:solidFill>
                  <a:schemeClr val="bg1"/>
                </a:solidFill>
              </a:rPr>
              <a:t> </a:t>
            </a:r>
            <a:r>
              <a:rPr lang="en-US" sz="3200" dirty="0" err="1">
                <a:solidFill>
                  <a:schemeClr val="bg1"/>
                </a:solidFill>
              </a:rPr>
              <a:t>een</a:t>
            </a:r>
            <a:r>
              <a:rPr lang="en-US" sz="3200" dirty="0">
                <a:solidFill>
                  <a:schemeClr val="bg1"/>
                </a:solidFill>
              </a:rPr>
              <a:t>  </a:t>
            </a:r>
            <a:r>
              <a:rPr lang="en-US" sz="3200" dirty="0" err="1">
                <a:solidFill>
                  <a:schemeClr val="bg1"/>
                </a:solidFill>
              </a:rPr>
              <a:t>verandering</a:t>
            </a:r>
            <a:r>
              <a:rPr lang="en-US" sz="3200" dirty="0">
                <a:solidFill>
                  <a:schemeClr val="bg1"/>
                </a:solidFill>
              </a:rPr>
              <a:t> ten </a:t>
            </a:r>
            <a:r>
              <a:rPr lang="en-US" sz="3200" dirty="0" err="1">
                <a:solidFill>
                  <a:schemeClr val="bg1"/>
                </a:solidFill>
              </a:rPr>
              <a:t>goede</a:t>
            </a:r>
            <a:r>
              <a:rPr lang="en-US" sz="3200" dirty="0">
                <a:solidFill>
                  <a:schemeClr val="bg1"/>
                </a:solidFill>
              </a:rPr>
              <a:t>? </a:t>
            </a:r>
            <a:endParaRPr lang="nl-NL" dirty="0"/>
          </a:p>
        </p:txBody>
      </p:sp>
      <p:pic>
        <p:nvPicPr>
          <p:cNvPr id="2" name="Afbeelding 1">
            <a:extLst>
              <a:ext uri="{FF2B5EF4-FFF2-40B4-BE49-F238E27FC236}">
                <a16:creationId xmlns:a16="http://schemas.microsoft.com/office/drawing/2014/main" id="{DCCFFCFD-F9E0-44DE-EAF9-49EA96D1FFF0}"/>
              </a:ext>
            </a:extLst>
          </p:cNvPr>
          <p:cNvPicPr>
            <a:picLocks noChangeAspect="1"/>
          </p:cNvPicPr>
          <p:nvPr/>
        </p:nvPicPr>
        <p:blipFill>
          <a:blip r:embed="rId4"/>
          <a:stretch>
            <a:fillRect/>
          </a:stretch>
        </p:blipFill>
        <p:spPr>
          <a:xfrm>
            <a:off x="392290" y="378682"/>
            <a:ext cx="4474678" cy="1196088"/>
          </a:xfrm>
          <a:prstGeom prst="rect">
            <a:avLst/>
          </a:prstGeom>
        </p:spPr>
      </p:pic>
      <p:pic>
        <p:nvPicPr>
          <p:cNvPr id="9" name="Afbeelding 8">
            <a:extLst>
              <a:ext uri="{FF2B5EF4-FFF2-40B4-BE49-F238E27FC236}">
                <a16:creationId xmlns:a16="http://schemas.microsoft.com/office/drawing/2014/main" id="{6950BC3E-7775-21B5-8D7B-7B73C242F2A3}"/>
              </a:ext>
            </a:extLst>
          </p:cNvPr>
          <p:cNvPicPr>
            <a:picLocks noChangeAspect="1"/>
          </p:cNvPicPr>
          <p:nvPr/>
        </p:nvPicPr>
        <p:blipFill>
          <a:blip r:embed="rId5"/>
          <a:stretch>
            <a:fillRect/>
          </a:stretch>
        </p:blipFill>
        <p:spPr>
          <a:xfrm>
            <a:off x="1652544" y="139979"/>
            <a:ext cx="1414395" cy="1536325"/>
          </a:xfrm>
          <a:prstGeom prst="rect">
            <a:avLst/>
          </a:prstGeom>
        </p:spPr>
      </p:pic>
      <p:pic>
        <p:nvPicPr>
          <p:cNvPr id="11" name="Afbeelding 10">
            <a:extLst>
              <a:ext uri="{FF2B5EF4-FFF2-40B4-BE49-F238E27FC236}">
                <a16:creationId xmlns:a16="http://schemas.microsoft.com/office/drawing/2014/main" id="{A5E872B8-9398-58AF-13DD-769F4BFA1B3C}"/>
              </a:ext>
            </a:extLst>
          </p:cNvPr>
          <p:cNvPicPr>
            <a:picLocks noChangeAspect="1"/>
          </p:cNvPicPr>
          <p:nvPr/>
        </p:nvPicPr>
        <p:blipFill>
          <a:blip r:embed="rId6"/>
          <a:stretch>
            <a:fillRect/>
          </a:stretch>
        </p:blipFill>
        <p:spPr>
          <a:xfrm>
            <a:off x="2543686" y="279341"/>
            <a:ext cx="1414531" cy="1536942"/>
          </a:xfrm>
          <a:prstGeom prst="rect">
            <a:avLst/>
          </a:prstGeom>
        </p:spPr>
      </p:pic>
      <p:pic>
        <p:nvPicPr>
          <p:cNvPr id="7" name="Afbeelding 6">
            <a:extLst>
              <a:ext uri="{FF2B5EF4-FFF2-40B4-BE49-F238E27FC236}">
                <a16:creationId xmlns:a16="http://schemas.microsoft.com/office/drawing/2014/main" id="{F8969B49-A132-70E4-2ECD-45AE0580663A}"/>
              </a:ext>
            </a:extLst>
          </p:cNvPr>
          <p:cNvPicPr>
            <a:picLocks noChangeAspect="1"/>
          </p:cNvPicPr>
          <p:nvPr/>
        </p:nvPicPr>
        <p:blipFill>
          <a:blip r:embed="rId7"/>
          <a:stretch>
            <a:fillRect/>
          </a:stretch>
        </p:blipFill>
        <p:spPr>
          <a:xfrm>
            <a:off x="2359741" y="3364628"/>
            <a:ext cx="2859141" cy="1917139"/>
          </a:xfrm>
          <a:prstGeom prst="rect">
            <a:avLst/>
          </a:prstGeom>
        </p:spPr>
      </p:pic>
      <p:pic>
        <p:nvPicPr>
          <p:cNvPr id="13" name="Afbeelding 12">
            <a:extLst>
              <a:ext uri="{FF2B5EF4-FFF2-40B4-BE49-F238E27FC236}">
                <a16:creationId xmlns:a16="http://schemas.microsoft.com/office/drawing/2014/main" id="{1E55E65B-B46D-A765-B120-4145AB8F2FCD}"/>
              </a:ext>
            </a:extLst>
          </p:cNvPr>
          <p:cNvPicPr>
            <a:picLocks noChangeAspect="1"/>
          </p:cNvPicPr>
          <p:nvPr/>
        </p:nvPicPr>
        <p:blipFill>
          <a:blip r:embed="rId8"/>
          <a:stretch>
            <a:fillRect/>
          </a:stretch>
        </p:blipFill>
        <p:spPr>
          <a:xfrm>
            <a:off x="10030664" y="6063003"/>
            <a:ext cx="1969179" cy="597460"/>
          </a:xfrm>
          <a:prstGeom prst="rect">
            <a:avLst/>
          </a:prstGeom>
        </p:spPr>
      </p:pic>
    </p:spTree>
    <p:extLst>
      <p:ext uri="{BB962C8B-B14F-4D97-AF65-F5344CB8AC3E}">
        <p14:creationId xmlns:p14="http://schemas.microsoft.com/office/powerpoint/2010/main" val="2136508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12" name="Tekstvak 11">
            <a:extLst>
              <a:ext uri="{FF2B5EF4-FFF2-40B4-BE49-F238E27FC236}">
                <a16:creationId xmlns:a16="http://schemas.microsoft.com/office/drawing/2014/main" id="{DF82F3EC-98CB-0986-C883-A5CA8CD475B4}"/>
              </a:ext>
            </a:extLst>
          </p:cNvPr>
          <p:cNvSpPr txBox="1"/>
          <p:nvPr/>
        </p:nvSpPr>
        <p:spPr>
          <a:xfrm>
            <a:off x="3211263" y="1756343"/>
            <a:ext cx="6096000" cy="369332"/>
          </a:xfrm>
          <a:prstGeom prst="rect">
            <a:avLst/>
          </a:prstGeom>
          <a:noFill/>
        </p:spPr>
        <p:txBody>
          <a:bodyPr wrap="square">
            <a:spAutoFit/>
          </a:bodyPr>
          <a:lstStyle/>
          <a:p>
            <a:endParaRPr lang="nl-NL"/>
          </a:p>
        </p:txBody>
      </p:sp>
      <p:sp>
        <p:nvSpPr>
          <p:cNvPr id="4" name="Tekstvak 3">
            <a:extLst>
              <a:ext uri="{FF2B5EF4-FFF2-40B4-BE49-F238E27FC236}">
                <a16:creationId xmlns:a16="http://schemas.microsoft.com/office/drawing/2014/main" id="{3D26094F-B170-34BF-C9F0-CEDAD440D7A8}"/>
              </a:ext>
            </a:extLst>
          </p:cNvPr>
          <p:cNvSpPr txBox="1"/>
          <p:nvPr/>
        </p:nvSpPr>
        <p:spPr>
          <a:xfrm>
            <a:off x="331390" y="5558877"/>
            <a:ext cx="6823086" cy="584775"/>
          </a:xfrm>
          <a:prstGeom prst="rect">
            <a:avLst/>
          </a:prstGeom>
          <a:solidFill>
            <a:srgbClr val="C00000"/>
          </a:solidFill>
        </p:spPr>
        <p:txBody>
          <a:bodyPr wrap="none" rtlCol="0">
            <a:spAutoFit/>
          </a:bodyPr>
          <a:lstStyle/>
          <a:p>
            <a:r>
              <a:rPr lang="en-US" sz="3200" dirty="0">
                <a:solidFill>
                  <a:schemeClr val="bg1"/>
                </a:solidFill>
              </a:rPr>
              <a:t>De </a:t>
            </a:r>
            <a:r>
              <a:rPr lang="en-US" sz="3200" dirty="0" err="1">
                <a:solidFill>
                  <a:schemeClr val="bg1"/>
                </a:solidFill>
              </a:rPr>
              <a:t>gekozen</a:t>
            </a:r>
            <a:r>
              <a:rPr lang="en-US" sz="3200" dirty="0">
                <a:solidFill>
                  <a:schemeClr val="bg1"/>
                </a:solidFill>
              </a:rPr>
              <a:t> </a:t>
            </a:r>
            <a:r>
              <a:rPr lang="nl-NL"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ideeën </a:t>
            </a:r>
            <a:r>
              <a:rPr lang="en-US" sz="3200" dirty="0">
                <a:solidFill>
                  <a:schemeClr val="bg1"/>
                </a:solidFill>
              </a:rPr>
              <a:t>worden gerealiseerd</a:t>
            </a:r>
            <a:endParaRPr lang="nl-NL" sz="3200" dirty="0">
              <a:solidFill>
                <a:schemeClr val="bg1"/>
              </a:solidFill>
            </a:endParaRPr>
          </a:p>
        </p:txBody>
      </p:sp>
      <p:pic>
        <p:nvPicPr>
          <p:cNvPr id="2" name="Afbeelding 1">
            <a:extLst>
              <a:ext uri="{FF2B5EF4-FFF2-40B4-BE49-F238E27FC236}">
                <a16:creationId xmlns:a16="http://schemas.microsoft.com/office/drawing/2014/main" id="{E4CA5147-0636-6EF5-EB7D-3DBF521AD216}"/>
              </a:ext>
            </a:extLst>
          </p:cNvPr>
          <p:cNvPicPr>
            <a:picLocks noChangeAspect="1"/>
          </p:cNvPicPr>
          <p:nvPr/>
        </p:nvPicPr>
        <p:blipFill>
          <a:blip r:embed="rId3"/>
          <a:stretch>
            <a:fillRect/>
          </a:stretch>
        </p:blipFill>
        <p:spPr>
          <a:xfrm>
            <a:off x="800716" y="637674"/>
            <a:ext cx="4474852" cy="1194920"/>
          </a:xfrm>
          <a:prstGeom prst="rect">
            <a:avLst/>
          </a:prstGeom>
        </p:spPr>
      </p:pic>
      <p:sp>
        <p:nvSpPr>
          <p:cNvPr id="3" name="Ovaal 2">
            <a:extLst>
              <a:ext uri="{FF2B5EF4-FFF2-40B4-BE49-F238E27FC236}">
                <a16:creationId xmlns:a16="http://schemas.microsoft.com/office/drawing/2014/main" id="{F48A4DFA-A7FB-98A0-7E5A-8722F01D7389}"/>
              </a:ext>
            </a:extLst>
          </p:cNvPr>
          <p:cNvSpPr/>
          <p:nvPr/>
        </p:nvSpPr>
        <p:spPr>
          <a:xfrm rot="1180163">
            <a:off x="3755733" y="591757"/>
            <a:ext cx="841260" cy="1263424"/>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5" name="Afbeelding 4">
            <a:extLst>
              <a:ext uri="{FF2B5EF4-FFF2-40B4-BE49-F238E27FC236}">
                <a16:creationId xmlns:a16="http://schemas.microsoft.com/office/drawing/2014/main" id="{8BA80A4D-9694-0217-7CAE-7377D774005A}"/>
              </a:ext>
            </a:extLst>
          </p:cNvPr>
          <p:cNvPicPr>
            <a:picLocks noChangeAspect="1"/>
          </p:cNvPicPr>
          <p:nvPr/>
        </p:nvPicPr>
        <p:blipFill>
          <a:blip r:embed="rId4"/>
          <a:srcRect l="2574" t="1850" r="2093" b="3820"/>
          <a:stretch>
            <a:fillRect/>
          </a:stretch>
        </p:blipFill>
        <p:spPr>
          <a:xfrm>
            <a:off x="5631951" y="637673"/>
            <a:ext cx="6122985" cy="4462227"/>
          </a:xfrm>
          <a:prstGeom prst="rect">
            <a:avLst/>
          </a:prstGeom>
        </p:spPr>
      </p:pic>
      <p:sp>
        <p:nvSpPr>
          <p:cNvPr id="13" name="Tekstvak 12">
            <a:extLst>
              <a:ext uri="{FF2B5EF4-FFF2-40B4-BE49-F238E27FC236}">
                <a16:creationId xmlns:a16="http://schemas.microsoft.com/office/drawing/2014/main" id="{FADD46A3-3839-A51C-DE96-8882A9F9A450}"/>
              </a:ext>
            </a:extLst>
          </p:cNvPr>
          <p:cNvSpPr txBox="1"/>
          <p:nvPr/>
        </p:nvSpPr>
        <p:spPr>
          <a:xfrm>
            <a:off x="3047215" y="3246690"/>
            <a:ext cx="6094428" cy="369332"/>
          </a:xfrm>
          <a:prstGeom prst="rect">
            <a:avLst/>
          </a:prstGeom>
          <a:noFill/>
        </p:spPr>
        <p:txBody>
          <a:bodyPr wrap="square">
            <a:spAutoFit/>
          </a:bodyPr>
          <a:lstStyle/>
          <a:p>
            <a:r>
              <a:rPr lang="nl-NL" sz="1800" dirty="0">
                <a:effectLst/>
                <a:latin typeface="Calibri" panose="020F0502020204030204" pitchFamily="34" charset="0"/>
                <a:ea typeface="Calibri" panose="020F0502020204030204" pitchFamily="34" charset="0"/>
                <a:cs typeface="Times New Roman" panose="02020603050405020304" pitchFamily="18" charset="0"/>
              </a:rPr>
              <a:t> </a:t>
            </a:r>
            <a:endParaRPr lang="nl-NL" dirty="0"/>
          </a:p>
        </p:txBody>
      </p:sp>
      <p:sp>
        <p:nvSpPr>
          <p:cNvPr id="15" name="Tekstvak 14">
            <a:extLst>
              <a:ext uri="{FF2B5EF4-FFF2-40B4-BE49-F238E27FC236}">
                <a16:creationId xmlns:a16="http://schemas.microsoft.com/office/drawing/2014/main" id="{4941257F-9802-9A84-822A-D4150A3EF48F}"/>
              </a:ext>
            </a:extLst>
          </p:cNvPr>
          <p:cNvSpPr txBox="1"/>
          <p:nvPr/>
        </p:nvSpPr>
        <p:spPr>
          <a:xfrm>
            <a:off x="5766182" y="5144722"/>
            <a:ext cx="6094428" cy="369332"/>
          </a:xfrm>
          <a:prstGeom prst="rect">
            <a:avLst/>
          </a:prstGeom>
          <a:noFill/>
        </p:spPr>
        <p:txBody>
          <a:bodyPr wrap="square">
            <a:spAutoFit/>
          </a:bodyPr>
          <a:lstStyle/>
          <a:p>
            <a:r>
              <a:rPr lang="nl-NL" dirty="0">
                <a:hlinkClick r:id="rId5"/>
              </a:rPr>
              <a:t>Carla en </a:t>
            </a:r>
            <a:r>
              <a:rPr lang="nl-NL" dirty="0" err="1">
                <a:hlinkClick r:id="rId5"/>
              </a:rPr>
              <a:t>Sena</a:t>
            </a:r>
            <a:r>
              <a:rPr lang="nl-NL" dirty="0">
                <a:hlinkClick r:id="rId5"/>
              </a:rPr>
              <a:t> bedenken les over racisme | NOS Jeugdjournaal</a:t>
            </a:r>
            <a:endParaRPr lang="nl-NL" dirty="0"/>
          </a:p>
        </p:txBody>
      </p:sp>
      <p:pic>
        <p:nvPicPr>
          <p:cNvPr id="6" name="Afbeelding 5">
            <a:extLst>
              <a:ext uri="{FF2B5EF4-FFF2-40B4-BE49-F238E27FC236}">
                <a16:creationId xmlns:a16="http://schemas.microsoft.com/office/drawing/2014/main" id="{6E7C5589-415E-5248-3F65-BFD4CEEF8730}"/>
              </a:ext>
            </a:extLst>
          </p:cNvPr>
          <p:cNvPicPr>
            <a:picLocks noChangeAspect="1"/>
          </p:cNvPicPr>
          <p:nvPr/>
        </p:nvPicPr>
        <p:blipFill>
          <a:blip r:embed="rId6"/>
          <a:stretch>
            <a:fillRect/>
          </a:stretch>
        </p:blipFill>
        <p:spPr>
          <a:xfrm>
            <a:off x="10098189" y="6071433"/>
            <a:ext cx="1969179" cy="597460"/>
          </a:xfrm>
          <a:prstGeom prst="rect">
            <a:avLst/>
          </a:prstGeom>
        </p:spPr>
      </p:pic>
    </p:spTree>
    <p:extLst>
      <p:ext uri="{BB962C8B-B14F-4D97-AF65-F5344CB8AC3E}">
        <p14:creationId xmlns:p14="http://schemas.microsoft.com/office/powerpoint/2010/main" val="917029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a:extLst>
            <a:ext uri="{FF2B5EF4-FFF2-40B4-BE49-F238E27FC236}">
              <a16:creationId xmlns:a16="http://schemas.microsoft.com/office/drawing/2014/main" id="{8BE0255D-3111-9A4A-6072-587E5350C050}"/>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5D1D4AB2-DE47-2E04-B9F2-383AC0A9127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a:ln>
                  <a:noFill/>
                </a:ln>
                <a:solidFill>
                  <a:prstClr val="white"/>
                </a:solidFill>
                <a:effectLst/>
                <a:uLnTx/>
                <a:uFillTx/>
                <a:latin typeface="Calibri" panose="020F0502020204030204"/>
                <a:ea typeface="+mn-ea"/>
                <a:cs typeface="+mn-cs"/>
              </a:rPr>
              <a:t> | </a:t>
            </a:r>
            <a:fld id="{58974132-3858-460F-A42A-0E785F6E398B}" type="slidenum">
              <a:rPr kumimoji="0" lang="nl-NL"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nl-NL"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jdelijke aanduiding voor tekst 3">
            <a:extLst>
              <a:ext uri="{FF2B5EF4-FFF2-40B4-BE49-F238E27FC236}">
                <a16:creationId xmlns:a16="http://schemas.microsoft.com/office/drawing/2014/main" id="{BDF4F116-6B4B-53C4-E1C3-06ACD11B4DCE}"/>
              </a:ext>
            </a:extLst>
          </p:cNvPr>
          <p:cNvSpPr txBox="1">
            <a:spLocks/>
          </p:cNvSpPr>
          <p:nvPr/>
        </p:nvSpPr>
        <p:spPr>
          <a:xfrm>
            <a:off x="4701869" y="1838204"/>
            <a:ext cx="5797990" cy="4151434"/>
          </a:xfrm>
          <a:prstGeom prst="rect">
            <a:avLst/>
          </a:prstGeom>
          <a:solidFill>
            <a:srgbClr val="C00000"/>
          </a:solidFill>
        </p:spPr>
        <p:txBody>
          <a:bodyPr vert="horz" wrap="square" lIns="180000" tIns="90000" rIns="180000" bIns="90000" rtlCol="0" anchor="b" anchorCtr="0">
            <a:spAutoFit/>
          </a:bodyPr>
          <a:lstStyle>
            <a:lvl1pPr marL="0" indent="0" algn="l" defTabSz="914400" rtl="0" eaLnBrk="1" latinLnBrk="0" hangingPunct="1">
              <a:lnSpc>
                <a:spcPct val="120000"/>
              </a:lnSpc>
              <a:spcBef>
                <a:spcPts val="1000"/>
              </a:spcBef>
              <a:buFont typeface="Calibri" panose="020F0502020204030204" pitchFamily="34" charset="0"/>
              <a:buChar char="​"/>
              <a:defRPr sz="2000" b="1" kern="1200">
                <a:solidFill>
                  <a:schemeClr val="bg1"/>
                </a:solidFill>
                <a:latin typeface="+mn-lt"/>
                <a:ea typeface="+mn-ea"/>
                <a:cs typeface="+mn-cs"/>
              </a:defRPr>
            </a:lvl1pPr>
            <a:lvl2pPr marL="0" indent="0" algn="l" defTabSz="914400" rtl="0" eaLnBrk="1" latinLnBrk="0" hangingPunct="1">
              <a:lnSpc>
                <a:spcPct val="120000"/>
              </a:lnSpc>
              <a:spcBef>
                <a:spcPts val="500"/>
              </a:spcBef>
              <a:buFont typeface="Calibri" panose="020F0502020204030204" pitchFamily="34" charset="0"/>
              <a:buChar char="​"/>
              <a:defRPr sz="1400" kern="1200">
                <a:solidFill>
                  <a:schemeClr val="bg1"/>
                </a:solidFill>
                <a:latin typeface="+mn-lt"/>
                <a:ea typeface="+mn-ea"/>
                <a:cs typeface="+mn-cs"/>
              </a:defRPr>
            </a:lvl2pPr>
            <a:lvl3pPr marL="360000" indent="-360000" algn="l" defTabSz="914400" rtl="0" eaLnBrk="1" latinLnBrk="0" hangingPunct="1">
              <a:lnSpc>
                <a:spcPct val="120000"/>
              </a:lnSpc>
              <a:spcBef>
                <a:spcPts val="500"/>
              </a:spcBef>
              <a:buClr>
                <a:schemeClr val="bg1"/>
              </a:buClr>
              <a:buSzPct val="70000"/>
              <a:buFont typeface="Wingdings" panose="05000000000000000000" pitchFamily="2" charset="2"/>
              <a:buChar char="n"/>
              <a:defRPr sz="1400" kern="1200">
                <a:solidFill>
                  <a:schemeClr val="bg1"/>
                </a:solidFill>
                <a:latin typeface="+mn-lt"/>
                <a:ea typeface="+mn-ea"/>
                <a:cs typeface="+mn-cs"/>
              </a:defRPr>
            </a:lvl3pPr>
            <a:lvl4pPr marL="720000" indent="-360000" algn="l" defTabSz="914400" rtl="0" eaLnBrk="1" latinLnBrk="0" hangingPunct="1">
              <a:lnSpc>
                <a:spcPct val="120000"/>
              </a:lnSpc>
              <a:spcBef>
                <a:spcPts val="500"/>
              </a:spcBef>
              <a:buClr>
                <a:schemeClr val="bg2"/>
              </a:buClr>
              <a:buSzPct val="70000"/>
              <a:buFont typeface="Wingdings" panose="05000000000000000000" pitchFamily="2" charset="2"/>
              <a:buChar char="n"/>
              <a:defRPr sz="1400" kern="1200">
                <a:solidFill>
                  <a:schemeClr val="bg1"/>
                </a:solidFill>
                <a:latin typeface="+mn-lt"/>
                <a:ea typeface="+mn-ea"/>
                <a:cs typeface="+mn-cs"/>
              </a:defRPr>
            </a:lvl4pPr>
            <a:lvl5pPr marL="1080000" indent="-360000" algn="l" defTabSz="914400" rtl="0" eaLnBrk="1" latinLnBrk="0" hangingPunct="1">
              <a:lnSpc>
                <a:spcPct val="120000"/>
              </a:lnSpc>
              <a:spcBef>
                <a:spcPts val="500"/>
              </a:spcBef>
              <a:buFont typeface="Calibri" panose="020F0502020204030204" pitchFamily="34" charset="0"/>
              <a:buChar char="-"/>
              <a:defRPr sz="1400" kern="1200">
                <a:solidFill>
                  <a:schemeClr val="bg1"/>
                </a:solidFill>
                <a:latin typeface="+mn-lt"/>
                <a:ea typeface="+mn-ea"/>
                <a:cs typeface="+mn-cs"/>
              </a:defRPr>
            </a:lvl5pPr>
            <a:lvl6pPr marL="1080000" indent="0" algn="l" defTabSz="914400" rtl="0" eaLnBrk="1" latinLnBrk="0" hangingPunct="1">
              <a:lnSpc>
                <a:spcPct val="120000"/>
              </a:lnSpc>
              <a:spcBef>
                <a:spcPts val="500"/>
              </a:spcBef>
              <a:buClr>
                <a:schemeClr val="accent1"/>
              </a:buClr>
              <a:buSzPct val="70000"/>
              <a:buFont typeface="Wingdings" panose="05000000000000000000" pitchFamily="2" charset="2"/>
              <a:buNone/>
              <a:defRPr sz="2400" kern="1200">
                <a:solidFill>
                  <a:schemeClr val="tx2"/>
                </a:solidFill>
                <a:latin typeface="+mn-lt"/>
                <a:ea typeface="+mn-ea"/>
                <a:cs typeface="+mn-cs"/>
              </a:defRPr>
            </a:lvl6pPr>
            <a:lvl7pPr marL="1800000" indent="-360000" algn="l" defTabSz="914400" rtl="0" eaLnBrk="1" latinLnBrk="0" hangingPunct="1">
              <a:lnSpc>
                <a:spcPct val="120000"/>
              </a:lnSpc>
              <a:spcBef>
                <a:spcPts val="500"/>
              </a:spcBef>
              <a:buClr>
                <a:schemeClr val="tx2"/>
              </a:buClr>
              <a:buSzPct val="70000"/>
              <a:buFont typeface="Wingdings" panose="05000000000000000000" pitchFamily="2" charset="2"/>
              <a:buChar char="n"/>
              <a:defRPr sz="2400" kern="1200">
                <a:solidFill>
                  <a:schemeClr val="tx2"/>
                </a:solidFill>
                <a:latin typeface="+mn-lt"/>
                <a:ea typeface="+mn-ea"/>
                <a:cs typeface="+mn-cs"/>
              </a:defRPr>
            </a:lvl7pPr>
            <a:lvl8pPr marL="2160000" indent="-360000" algn="l" defTabSz="914400" rtl="0" eaLnBrk="1" latinLnBrk="0" hangingPunct="1">
              <a:lnSpc>
                <a:spcPct val="120000"/>
              </a:lnSpc>
              <a:spcBef>
                <a:spcPts val="500"/>
              </a:spcBef>
              <a:buFont typeface="Calibri" panose="020F0502020204030204" pitchFamily="34" charset="0"/>
              <a:buChar char="-"/>
              <a:defRPr sz="2400" kern="1200">
                <a:solidFill>
                  <a:schemeClr val="tx2"/>
                </a:solidFill>
                <a:latin typeface="+mn-lt"/>
                <a:ea typeface="+mn-ea"/>
                <a:cs typeface="+mn-cs"/>
              </a:defRPr>
            </a:lvl8pPr>
            <a:lvl9pPr marL="2520000" indent="-360000" algn="l" defTabSz="914400" rtl="0" eaLnBrk="1" latinLnBrk="0" hangingPunct="1">
              <a:lnSpc>
                <a:spcPct val="120000"/>
              </a:lnSpc>
              <a:spcBef>
                <a:spcPts val="500"/>
              </a:spcBef>
              <a:buClr>
                <a:schemeClr val="accent1"/>
              </a:buClr>
              <a:buSzPct val="70000"/>
              <a:buFont typeface="Wingdings" panose="05000000000000000000" pitchFamily="2" charset="2"/>
              <a:buChar char="n"/>
              <a:defRPr sz="2400" kern="1200" baseline="0">
                <a:solidFill>
                  <a:schemeClr val="tx2"/>
                </a:solidFill>
                <a:latin typeface="+mn-lt"/>
                <a:ea typeface="+mn-ea"/>
                <a:cs typeface="+mn-cs"/>
              </a:defRPr>
            </a:lvl9pPr>
          </a:lstStyle>
          <a:p>
            <a:pPr lvl="0">
              <a:defRPr/>
            </a:pPr>
            <a:r>
              <a:rPr lang="en-US" sz="2800" b="0" dirty="0"/>
              <a:t>De </a:t>
            </a:r>
            <a:r>
              <a:rPr lang="nl-NL" sz="2800" b="0" dirty="0">
                <a:latin typeface="Calibri" panose="020F0502020204030204" pitchFamily="34" charset="0"/>
                <a:ea typeface="Calibri" panose="020F0502020204030204" pitchFamily="34" charset="0"/>
                <a:cs typeface="Times New Roman" panose="02020603050405020304" pitchFamily="18" charset="0"/>
              </a:rPr>
              <a:t>gecreëerde</a:t>
            </a:r>
            <a:r>
              <a:rPr lang="en-US" sz="2800" b="0" dirty="0"/>
              <a:t> waarde </a:t>
            </a:r>
            <a:r>
              <a:rPr lang="en-US" sz="2800" b="0" dirty="0" err="1"/>
              <a:t>wordt</a:t>
            </a:r>
            <a:r>
              <a:rPr lang="en-US" sz="2800" b="0" dirty="0"/>
              <a:t> </a:t>
            </a:r>
            <a:r>
              <a:rPr lang="en-US" sz="2800" b="0" dirty="0" err="1"/>
              <a:t>gevierd</a:t>
            </a:r>
            <a:r>
              <a:rPr lang="en-US" sz="2800" b="0" dirty="0"/>
              <a:t>.</a:t>
            </a:r>
          </a:p>
          <a:p>
            <a:pPr lvl="0">
              <a:defRPr/>
            </a:pPr>
            <a:r>
              <a:rPr lang="en-US" sz="2800" b="0" dirty="0" err="1"/>
              <a:t>Kinderen</a:t>
            </a:r>
            <a:r>
              <a:rPr lang="en-US" sz="2800" b="0" dirty="0"/>
              <a:t> </a:t>
            </a:r>
            <a:r>
              <a:rPr lang="en-US" sz="2800" b="0" dirty="0" err="1"/>
              <a:t>reflecteren</a:t>
            </a:r>
            <a:r>
              <a:rPr lang="en-US" sz="2800" b="0" dirty="0"/>
              <a:t>  op het process, </a:t>
            </a:r>
            <a:r>
              <a:rPr lang="en-US" sz="2800" b="0" dirty="0" err="1"/>
              <a:t>hun</a:t>
            </a:r>
            <a:r>
              <a:rPr lang="en-US" sz="2800" b="0" dirty="0"/>
              <a:t> </a:t>
            </a:r>
            <a:r>
              <a:rPr lang="en-US" sz="2800" b="0" dirty="0" err="1"/>
              <a:t>persoonlijke</a:t>
            </a:r>
            <a:r>
              <a:rPr lang="en-US" sz="2800" b="0" dirty="0"/>
              <a:t> </a:t>
            </a:r>
            <a:r>
              <a:rPr lang="en-US" sz="2800" b="0" dirty="0" err="1"/>
              <a:t>ontwikkeling</a:t>
            </a:r>
            <a:r>
              <a:rPr lang="en-US" sz="2800" b="0" dirty="0"/>
              <a:t> </a:t>
            </a:r>
            <a:r>
              <a:rPr lang="en-US" sz="2800" b="0" dirty="0" err="1"/>
              <a:t>en</a:t>
            </a:r>
            <a:r>
              <a:rPr lang="en-US" sz="2800" b="0" dirty="0"/>
              <a:t> de impact die ze </a:t>
            </a:r>
            <a:r>
              <a:rPr lang="en-US" sz="2800" b="0" dirty="0" err="1"/>
              <a:t>gemaakt</a:t>
            </a:r>
            <a:r>
              <a:rPr lang="en-US" sz="2800" b="0" dirty="0"/>
              <a:t> </a:t>
            </a:r>
            <a:r>
              <a:rPr lang="en-US" sz="2800" b="0" dirty="0" err="1"/>
              <a:t>hebben</a:t>
            </a:r>
            <a:r>
              <a:rPr lang="en-US" sz="2800" b="0" dirty="0"/>
              <a:t>. </a:t>
            </a:r>
          </a:p>
          <a:p>
            <a:pPr marL="0" marR="0" lvl="0" indent="0" defTabSz="914400" rtl="0" eaLnBrk="1" fontAlgn="auto" latinLnBrk="0" hangingPunct="1">
              <a:lnSpc>
                <a:spcPct val="120000"/>
              </a:lnSpc>
              <a:spcBef>
                <a:spcPts val="1000"/>
              </a:spcBef>
              <a:spcAft>
                <a:spcPts val="0"/>
              </a:spcAft>
              <a:buClrTx/>
              <a:buSzTx/>
              <a:buFont typeface="Calibri" panose="020F0502020204030204" pitchFamily="34" charset="0"/>
              <a:buChar char="​"/>
              <a:tabLst/>
              <a:defRPr/>
            </a:pPr>
            <a:endParaRPr lang="en-US" sz="2800" b="0" dirty="0"/>
          </a:p>
          <a:p>
            <a:pPr marL="0" marR="0" lvl="0" indent="0" defTabSz="914400" rtl="0" eaLnBrk="1" fontAlgn="auto" latinLnBrk="0" hangingPunct="1">
              <a:lnSpc>
                <a:spcPct val="120000"/>
              </a:lnSpc>
              <a:spcBef>
                <a:spcPts val="1000"/>
              </a:spcBef>
              <a:spcAft>
                <a:spcPts val="0"/>
              </a:spcAft>
              <a:buClrTx/>
              <a:buSzTx/>
              <a:buFont typeface="Calibri" panose="020F0502020204030204" pitchFamily="34" charset="0"/>
              <a:buChar char="​"/>
              <a:tabLst/>
              <a:defRPr/>
            </a:pPr>
            <a:r>
              <a:rPr lang="en-US" sz="2800" b="0" i="1" dirty="0" err="1"/>
              <a:t>Kinderen</a:t>
            </a:r>
            <a:r>
              <a:rPr lang="en-US" sz="2800" b="0" i="1" dirty="0"/>
              <a:t> </a:t>
            </a:r>
            <a:r>
              <a:rPr lang="en-US" sz="2800" b="0" i="1" dirty="0" err="1"/>
              <a:t>hebben</a:t>
            </a:r>
            <a:r>
              <a:rPr lang="en-US" sz="2800" b="0" i="1" dirty="0"/>
              <a:t> </a:t>
            </a:r>
            <a:r>
              <a:rPr lang="en-US" sz="2800" b="0" i="1" dirty="0" err="1"/>
              <a:t>zich</a:t>
            </a:r>
            <a:r>
              <a:rPr lang="en-US" sz="2800" b="0" i="1" dirty="0"/>
              <a:t> </a:t>
            </a:r>
            <a:r>
              <a:rPr lang="en-US" sz="2800" b="0" i="1" dirty="0" err="1"/>
              <a:t>ontwikkeld</a:t>
            </a:r>
            <a:r>
              <a:rPr lang="en-US" sz="2800" b="0" i="1" dirty="0"/>
              <a:t> </a:t>
            </a:r>
            <a:r>
              <a:rPr lang="en-US" sz="2800" b="0" i="1" dirty="0" err="1"/>
              <a:t>als</a:t>
            </a:r>
            <a:r>
              <a:rPr lang="en-US" sz="2800" b="0" i="1" dirty="0"/>
              <a:t> ‘changemakers’!</a:t>
            </a:r>
          </a:p>
        </p:txBody>
      </p:sp>
      <p:sp>
        <p:nvSpPr>
          <p:cNvPr id="9" name="Rechthoek 8">
            <a:extLst>
              <a:ext uri="{FF2B5EF4-FFF2-40B4-BE49-F238E27FC236}">
                <a16:creationId xmlns:a16="http://schemas.microsoft.com/office/drawing/2014/main" id="{4F6E3C16-5593-C42B-578F-E7A81BF5E913}"/>
              </a:ext>
            </a:extLst>
          </p:cNvPr>
          <p:cNvSpPr/>
          <p:nvPr/>
        </p:nvSpPr>
        <p:spPr>
          <a:xfrm>
            <a:off x="9692640" y="6111875"/>
            <a:ext cx="2194443"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6">
            <a:extLst>
              <a:ext uri="{FF2B5EF4-FFF2-40B4-BE49-F238E27FC236}">
                <a16:creationId xmlns:a16="http://schemas.microsoft.com/office/drawing/2014/main" id="{2B885809-6CC3-11A6-B564-FC3EDE102AF1}"/>
              </a:ext>
            </a:extLst>
          </p:cNvPr>
          <p:cNvSpPr/>
          <p:nvPr/>
        </p:nvSpPr>
        <p:spPr>
          <a:xfrm>
            <a:off x="762000" y="5867400"/>
            <a:ext cx="2194443" cy="48895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5" name="Afbeelding 14">
            <a:extLst>
              <a:ext uri="{FF2B5EF4-FFF2-40B4-BE49-F238E27FC236}">
                <a16:creationId xmlns:a16="http://schemas.microsoft.com/office/drawing/2014/main" id="{4396E57B-D3FE-2D5F-00B4-6A49EBA09574}"/>
              </a:ext>
            </a:extLst>
          </p:cNvPr>
          <p:cNvPicPr>
            <a:picLocks noChangeAspect="1"/>
          </p:cNvPicPr>
          <p:nvPr/>
        </p:nvPicPr>
        <p:blipFill>
          <a:blip r:embed="rId3"/>
          <a:stretch>
            <a:fillRect/>
          </a:stretch>
        </p:blipFill>
        <p:spPr>
          <a:xfrm>
            <a:off x="800716" y="637674"/>
            <a:ext cx="4474852" cy="1194920"/>
          </a:xfrm>
          <a:prstGeom prst="rect">
            <a:avLst/>
          </a:prstGeom>
        </p:spPr>
      </p:pic>
      <p:pic>
        <p:nvPicPr>
          <p:cNvPr id="16" name="Afbeelding 15">
            <a:extLst>
              <a:ext uri="{FF2B5EF4-FFF2-40B4-BE49-F238E27FC236}">
                <a16:creationId xmlns:a16="http://schemas.microsoft.com/office/drawing/2014/main" id="{781FA380-B8F3-8C2E-C3E7-E7A20C7ABC47}"/>
              </a:ext>
            </a:extLst>
          </p:cNvPr>
          <p:cNvPicPr>
            <a:picLocks noChangeAspect="1"/>
          </p:cNvPicPr>
          <p:nvPr/>
        </p:nvPicPr>
        <p:blipFill>
          <a:blip r:embed="rId4"/>
          <a:stretch>
            <a:fillRect/>
          </a:stretch>
        </p:blipFill>
        <p:spPr>
          <a:xfrm rot="3198886">
            <a:off x="2045957" y="140926"/>
            <a:ext cx="1102840" cy="1194744"/>
          </a:xfrm>
          <a:prstGeom prst="rect">
            <a:avLst/>
          </a:prstGeom>
        </p:spPr>
      </p:pic>
      <p:pic>
        <p:nvPicPr>
          <p:cNvPr id="17" name="Afbeelding 16">
            <a:extLst>
              <a:ext uri="{FF2B5EF4-FFF2-40B4-BE49-F238E27FC236}">
                <a16:creationId xmlns:a16="http://schemas.microsoft.com/office/drawing/2014/main" id="{B61FBEC2-6520-03DD-6E3A-15CA9069167B}"/>
              </a:ext>
            </a:extLst>
          </p:cNvPr>
          <p:cNvPicPr>
            <a:picLocks noChangeAspect="1"/>
          </p:cNvPicPr>
          <p:nvPr/>
        </p:nvPicPr>
        <p:blipFill>
          <a:blip r:embed="rId4"/>
          <a:stretch>
            <a:fillRect/>
          </a:stretch>
        </p:blipFill>
        <p:spPr>
          <a:xfrm rot="2829875">
            <a:off x="1968945" y="1047229"/>
            <a:ext cx="1167174" cy="1264440"/>
          </a:xfrm>
          <a:prstGeom prst="rect">
            <a:avLst/>
          </a:prstGeom>
        </p:spPr>
      </p:pic>
      <p:pic>
        <p:nvPicPr>
          <p:cNvPr id="18" name="Afbeelding 17">
            <a:extLst>
              <a:ext uri="{FF2B5EF4-FFF2-40B4-BE49-F238E27FC236}">
                <a16:creationId xmlns:a16="http://schemas.microsoft.com/office/drawing/2014/main" id="{F43D1164-AB90-F575-4A00-9CACEAC26AA2}"/>
              </a:ext>
            </a:extLst>
          </p:cNvPr>
          <p:cNvPicPr>
            <a:picLocks noChangeAspect="1"/>
          </p:cNvPicPr>
          <p:nvPr/>
        </p:nvPicPr>
        <p:blipFill>
          <a:blip r:embed="rId4"/>
          <a:stretch>
            <a:fillRect/>
          </a:stretch>
        </p:blipFill>
        <p:spPr>
          <a:xfrm>
            <a:off x="4161013" y="423673"/>
            <a:ext cx="1635093" cy="1771352"/>
          </a:xfrm>
          <a:prstGeom prst="rect">
            <a:avLst/>
          </a:prstGeom>
        </p:spPr>
      </p:pic>
      <p:pic>
        <p:nvPicPr>
          <p:cNvPr id="4" name="Afbeelding 3">
            <a:extLst>
              <a:ext uri="{FF2B5EF4-FFF2-40B4-BE49-F238E27FC236}">
                <a16:creationId xmlns:a16="http://schemas.microsoft.com/office/drawing/2014/main" id="{03C732CC-7BE8-5861-BC08-7D1021CFE376}"/>
              </a:ext>
            </a:extLst>
          </p:cNvPr>
          <p:cNvPicPr>
            <a:picLocks noChangeAspect="1"/>
          </p:cNvPicPr>
          <p:nvPr/>
        </p:nvPicPr>
        <p:blipFill>
          <a:blip r:embed="rId5"/>
          <a:stretch>
            <a:fillRect/>
          </a:stretch>
        </p:blipFill>
        <p:spPr>
          <a:xfrm>
            <a:off x="1788898" y="2120611"/>
            <a:ext cx="2805368" cy="4183634"/>
          </a:xfrm>
          <a:prstGeom prst="rect">
            <a:avLst/>
          </a:prstGeom>
        </p:spPr>
      </p:pic>
      <p:pic>
        <p:nvPicPr>
          <p:cNvPr id="6" name="Afbeelding 5">
            <a:extLst>
              <a:ext uri="{FF2B5EF4-FFF2-40B4-BE49-F238E27FC236}">
                <a16:creationId xmlns:a16="http://schemas.microsoft.com/office/drawing/2014/main" id="{6D727D61-0D1F-7430-7561-75C410F584C5}"/>
              </a:ext>
            </a:extLst>
          </p:cNvPr>
          <p:cNvPicPr>
            <a:picLocks noChangeAspect="1"/>
          </p:cNvPicPr>
          <p:nvPr/>
        </p:nvPicPr>
        <p:blipFill>
          <a:blip r:embed="rId6"/>
          <a:stretch>
            <a:fillRect/>
          </a:stretch>
        </p:blipFill>
        <p:spPr>
          <a:xfrm>
            <a:off x="10137569" y="6155703"/>
            <a:ext cx="1970000" cy="598880"/>
          </a:xfrm>
          <a:prstGeom prst="rect">
            <a:avLst/>
          </a:prstGeom>
        </p:spPr>
      </p:pic>
    </p:spTree>
    <p:extLst>
      <p:ext uri="{BB962C8B-B14F-4D97-AF65-F5344CB8AC3E}">
        <p14:creationId xmlns:p14="http://schemas.microsoft.com/office/powerpoint/2010/main" val="1370262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a:extLst>
            <a:ext uri="{FF2B5EF4-FFF2-40B4-BE49-F238E27FC236}">
              <a16:creationId xmlns:a16="http://schemas.microsoft.com/office/drawing/2014/main" id="{71E7EE71-5C0A-F296-9755-E5BF19E1E064}"/>
            </a:ext>
          </a:extLst>
        </p:cNvPr>
        <p:cNvGrpSpPr/>
        <p:nvPr/>
      </p:nvGrpSpPr>
      <p:grpSpPr>
        <a:xfrm>
          <a:off x="0" y="0"/>
          <a:ext cx="0" cy="0"/>
          <a:chOff x="0" y="0"/>
          <a:chExt cx="0" cy="0"/>
        </a:xfrm>
      </p:grpSpPr>
      <p:pic>
        <p:nvPicPr>
          <p:cNvPr id="11" name="Afbeelding 10">
            <a:extLst>
              <a:ext uri="{FF2B5EF4-FFF2-40B4-BE49-F238E27FC236}">
                <a16:creationId xmlns:a16="http://schemas.microsoft.com/office/drawing/2014/main" id="{DCC98F8A-CE87-BB9A-C67D-2BA8B647C275}"/>
              </a:ext>
            </a:extLst>
          </p:cNvPr>
          <p:cNvPicPr>
            <a:picLocks noChangeAspect="1"/>
          </p:cNvPicPr>
          <p:nvPr/>
        </p:nvPicPr>
        <p:blipFill>
          <a:blip r:embed="rId3"/>
          <a:stretch>
            <a:fillRect/>
          </a:stretch>
        </p:blipFill>
        <p:spPr>
          <a:xfrm>
            <a:off x="0" y="-835636"/>
            <a:ext cx="12192000" cy="8118300"/>
          </a:xfrm>
          <a:prstGeom prst="rect">
            <a:avLst/>
          </a:prstGeom>
        </p:spPr>
      </p:pic>
      <p:sp>
        <p:nvSpPr>
          <p:cNvPr id="3" name="Tijdelijke aanduiding voor dianummer 2">
            <a:extLst>
              <a:ext uri="{FF2B5EF4-FFF2-40B4-BE49-F238E27FC236}">
                <a16:creationId xmlns:a16="http://schemas.microsoft.com/office/drawing/2014/main" id="{EE6B7618-E53A-7C6B-AD4D-8DBFCAC0D94A}"/>
              </a:ext>
            </a:extLst>
          </p:cNvPr>
          <p:cNvSpPr>
            <a:spLocks noGrp="1"/>
          </p:cNvSpPr>
          <p:nvPr>
            <p:ph type="sldNum" sz="quarter" idx="12"/>
          </p:nvPr>
        </p:nvSpPr>
        <p:spPr/>
        <p:txBody>
          <a:bodyPr/>
          <a:lstStyle/>
          <a:p>
            <a:r>
              <a:rPr lang="nl-NL"/>
              <a:t> | </a:t>
            </a:r>
            <a:fld id="{23ED488E-9FF7-422A-A109-DA1622E50649}" type="slidenum">
              <a:rPr lang="nl-NL" smtClean="0"/>
              <a:pPr/>
              <a:t>14</a:t>
            </a:fld>
            <a:endParaRPr lang="nl-NL"/>
          </a:p>
        </p:txBody>
      </p:sp>
      <p:pic>
        <p:nvPicPr>
          <p:cNvPr id="13" name="Afbeelding 12">
            <a:extLst>
              <a:ext uri="{FF2B5EF4-FFF2-40B4-BE49-F238E27FC236}">
                <a16:creationId xmlns:a16="http://schemas.microsoft.com/office/drawing/2014/main" id="{D1A76C31-9747-D122-7698-4CC301550CDF}"/>
              </a:ext>
            </a:extLst>
          </p:cNvPr>
          <p:cNvPicPr>
            <a:picLocks noChangeAspect="1"/>
          </p:cNvPicPr>
          <p:nvPr/>
        </p:nvPicPr>
        <p:blipFill>
          <a:blip r:embed="rId4"/>
          <a:stretch>
            <a:fillRect/>
          </a:stretch>
        </p:blipFill>
        <p:spPr>
          <a:xfrm>
            <a:off x="-265471" y="5497731"/>
            <a:ext cx="12192000" cy="1125773"/>
          </a:xfrm>
          <a:prstGeom prst="rect">
            <a:avLst/>
          </a:prstGeom>
        </p:spPr>
      </p:pic>
      <p:pic>
        <p:nvPicPr>
          <p:cNvPr id="15" name="Afbeelding 14">
            <a:extLst>
              <a:ext uri="{FF2B5EF4-FFF2-40B4-BE49-F238E27FC236}">
                <a16:creationId xmlns:a16="http://schemas.microsoft.com/office/drawing/2014/main" id="{8D30E773-786A-B23B-A087-90DC2AAE8330}"/>
              </a:ext>
            </a:extLst>
          </p:cNvPr>
          <p:cNvPicPr>
            <a:picLocks noChangeAspect="1"/>
          </p:cNvPicPr>
          <p:nvPr/>
        </p:nvPicPr>
        <p:blipFill>
          <a:blip r:embed="rId5"/>
          <a:stretch>
            <a:fillRect/>
          </a:stretch>
        </p:blipFill>
        <p:spPr>
          <a:xfrm>
            <a:off x="10090085" y="5900387"/>
            <a:ext cx="1969179" cy="597460"/>
          </a:xfrm>
          <a:prstGeom prst="rect">
            <a:avLst/>
          </a:prstGeom>
        </p:spPr>
      </p:pic>
    </p:spTree>
    <p:extLst>
      <p:ext uri="{BB962C8B-B14F-4D97-AF65-F5344CB8AC3E}">
        <p14:creationId xmlns:p14="http://schemas.microsoft.com/office/powerpoint/2010/main" val="757033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a:extLst>
            <a:ext uri="{FF2B5EF4-FFF2-40B4-BE49-F238E27FC236}">
              <a16:creationId xmlns:a16="http://schemas.microsoft.com/office/drawing/2014/main" id="{1AB55601-C510-D4AA-CF50-FF1A2FC2D9EE}"/>
            </a:ext>
          </a:extLst>
        </p:cNvPr>
        <p:cNvGrpSpPr/>
        <p:nvPr/>
      </p:nvGrpSpPr>
      <p:grpSpPr>
        <a:xfrm>
          <a:off x="0" y="0"/>
          <a:ext cx="0" cy="0"/>
          <a:chOff x="0" y="0"/>
          <a:chExt cx="0" cy="0"/>
        </a:xfrm>
      </p:grpSpPr>
      <p:pic>
        <p:nvPicPr>
          <p:cNvPr id="4" name="Afbeelding 3">
            <a:extLst>
              <a:ext uri="{FF2B5EF4-FFF2-40B4-BE49-F238E27FC236}">
                <a16:creationId xmlns:a16="http://schemas.microsoft.com/office/drawing/2014/main" id="{A9D04626-E979-D3C1-8654-FB5FF38CED72}"/>
              </a:ext>
            </a:extLst>
          </p:cNvPr>
          <p:cNvPicPr>
            <a:picLocks noChangeAspect="1"/>
          </p:cNvPicPr>
          <p:nvPr/>
        </p:nvPicPr>
        <p:blipFill rotWithShape="1">
          <a:blip r:embed="rId3"/>
          <a:srcRect l="38017" t="1307" r="36043" b="11156"/>
          <a:stretch/>
        </p:blipFill>
        <p:spPr>
          <a:xfrm>
            <a:off x="0" y="0"/>
            <a:ext cx="5080066" cy="6082747"/>
          </a:xfrm>
          <a:prstGeom prst="rect">
            <a:avLst/>
          </a:prstGeom>
        </p:spPr>
      </p:pic>
      <p:sp>
        <p:nvSpPr>
          <p:cNvPr id="5" name="Titel 1">
            <a:extLst>
              <a:ext uri="{FF2B5EF4-FFF2-40B4-BE49-F238E27FC236}">
                <a16:creationId xmlns:a16="http://schemas.microsoft.com/office/drawing/2014/main" id="{5D0E6257-241B-D0E8-920A-8A91FC1865CC}"/>
              </a:ext>
            </a:extLst>
          </p:cNvPr>
          <p:cNvSpPr>
            <a:spLocks noGrp="1"/>
          </p:cNvSpPr>
          <p:nvPr>
            <p:ph type="title"/>
          </p:nvPr>
        </p:nvSpPr>
        <p:spPr>
          <a:xfrm>
            <a:off x="5666945" y="879820"/>
            <a:ext cx="5974178" cy="589616"/>
          </a:xfrm>
        </p:spPr>
        <p:txBody>
          <a:bodyPr>
            <a:noAutofit/>
          </a:bodyPr>
          <a:lstStyle/>
          <a:p>
            <a:r>
              <a:rPr lang="nl-NL" sz="4400" b="0" dirty="0"/>
              <a:t>De missie van de Marnix Academie (1)</a:t>
            </a:r>
            <a:endParaRPr lang="nl-NL" sz="4400" b="1" dirty="0">
              <a:solidFill>
                <a:srgbClr val="EA4E1B"/>
              </a:solidFill>
              <a:latin typeface="Aptos" panose="020B0004020202020204" pitchFamily="34" charset="0"/>
            </a:endParaRPr>
          </a:p>
        </p:txBody>
      </p:sp>
      <p:sp>
        <p:nvSpPr>
          <p:cNvPr id="6" name="Tijdelijke aanduiding voor inhoud 10">
            <a:extLst>
              <a:ext uri="{FF2B5EF4-FFF2-40B4-BE49-F238E27FC236}">
                <a16:creationId xmlns:a16="http://schemas.microsoft.com/office/drawing/2014/main" id="{A7675906-8000-9B75-59AC-54FC98A35B1F}"/>
              </a:ext>
            </a:extLst>
          </p:cNvPr>
          <p:cNvSpPr>
            <a:spLocks noGrp="1"/>
          </p:cNvSpPr>
          <p:nvPr>
            <p:ph idx="1"/>
          </p:nvPr>
        </p:nvSpPr>
        <p:spPr>
          <a:xfrm>
            <a:off x="5428405" y="2889112"/>
            <a:ext cx="5974178" cy="2776192"/>
          </a:xfrm>
        </p:spPr>
        <p:txBody>
          <a:bodyPr>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nl-NL" sz="2800" b="0" i="1" u="none" strike="noStrike" kern="1200" cap="none" spc="0" normalizeH="0" baseline="0" noProof="0" dirty="0">
                <a:ln>
                  <a:noFill/>
                </a:ln>
                <a:solidFill>
                  <a:schemeClr val="bg1">
                    <a:lumMod val="50000"/>
                  </a:schemeClr>
                </a:solidFill>
                <a:effectLst/>
                <a:uLnTx/>
                <a:uFillTx/>
                <a:latin typeface="Calibri" panose="020F0502020204030204" pitchFamily="34" charset="0"/>
                <a:ea typeface="Calibri" panose="020F0502020204030204" pitchFamily="34" charset="0"/>
                <a:cs typeface="Calibri" panose="020F0502020204030204" pitchFamily="34" charset="0"/>
              </a:rPr>
              <a:t>We zijn als hogeschool een open leergemeenschap voor en door bekwame, betrokken en bevlogen onderwijsprofessionals met moed. Zo bouwen we samen aan een rechtvaardige en duurzame samenleving.</a:t>
            </a:r>
          </a:p>
          <a:p>
            <a:pPr>
              <a:buNone/>
            </a:pPr>
            <a:endParaRPr lang="nl-NL" sz="2400" dirty="0">
              <a:effectLst/>
              <a:latin typeface="Aptos" panose="020B0004020202020204" pitchFamily="34" charset="0"/>
            </a:endParaRPr>
          </a:p>
        </p:txBody>
      </p:sp>
      <p:sp>
        <p:nvSpPr>
          <p:cNvPr id="9" name="Tekstvak 8">
            <a:extLst>
              <a:ext uri="{FF2B5EF4-FFF2-40B4-BE49-F238E27FC236}">
                <a16:creationId xmlns:a16="http://schemas.microsoft.com/office/drawing/2014/main" id="{4AE2D697-D1FC-BD6A-FF70-11A43D89A99E}"/>
              </a:ext>
            </a:extLst>
          </p:cNvPr>
          <p:cNvSpPr txBox="1"/>
          <p:nvPr/>
        </p:nvSpPr>
        <p:spPr>
          <a:xfrm>
            <a:off x="7111936" y="5608848"/>
            <a:ext cx="6097656" cy="369332"/>
          </a:xfrm>
          <a:prstGeom prst="rect">
            <a:avLst/>
          </a:prstGeom>
          <a:noFill/>
        </p:spPr>
        <p:txBody>
          <a:bodyPr wrap="square">
            <a:spAutoFit/>
          </a:bodyPr>
          <a:lstStyle/>
          <a:p>
            <a:r>
              <a:rPr lang="nl-NL" sz="1800" b="0" dirty="0">
                <a:solidFill>
                  <a:schemeClr val="bg1">
                    <a:lumMod val="50000"/>
                  </a:schemeClr>
                </a:solidFill>
              </a:rPr>
              <a:t>Marnix Academie, Strategische Koers 2022-2028 </a:t>
            </a:r>
            <a:endParaRPr lang="nl-NL" dirty="0">
              <a:solidFill>
                <a:schemeClr val="bg1">
                  <a:lumMod val="50000"/>
                </a:schemeClr>
              </a:solidFill>
            </a:endParaRPr>
          </a:p>
        </p:txBody>
      </p:sp>
      <p:pic>
        <p:nvPicPr>
          <p:cNvPr id="10" name="Afbeelding 9">
            <a:extLst>
              <a:ext uri="{FF2B5EF4-FFF2-40B4-BE49-F238E27FC236}">
                <a16:creationId xmlns:a16="http://schemas.microsoft.com/office/drawing/2014/main" id="{4FCC0373-FB1A-60AE-B200-D578A65455B5}"/>
              </a:ext>
            </a:extLst>
          </p:cNvPr>
          <p:cNvPicPr>
            <a:picLocks noChangeAspect="1"/>
          </p:cNvPicPr>
          <p:nvPr/>
        </p:nvPicPr>
        <p:blipFill>
          <a:blip r:embed="rId4"/>
          <a:stretch>
            <a:fillRect/>
          </a:stretch>
        </p:blipFill>
        <p:spPr>
          <a:xfrm>
            <a:off x="7669444" y="5978180"/>
            <a:ext cx="1969179" cy="597460"/>
          </a:xfrm>
          <a:prstGeom prst="rect">
            <a:avLst/>
          </a:prstGeom>
        </p:spPr>
      </p:pic>
    </p:spTree>
    <p:extLst>
      <p:ext uri="{BB962C8B-B14F-4D97-AF65-F5344CB8AC3E}">
        <p14:creationId xmlns:p14="http://schemas.microsoft.com/office/powerpoint/2010/main" val="982774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DA105E-BA16-FDC3-06A8-079439E16AB1}"/>
              </a:ext>
            </a:extLst>
          </p:cNvPr>
          <p:cNvSpPr>
            <a:spLocks noGrp="1"/>
          </p:cNvSpPr>
          <p:nvPr>
            <p:ph type="title"/>
          </p:nvPr>
        </p:nvSpPr>
        <p:spPr>
          <a:xfrm>
            <a:off x="5555974" y="4532244"/>
            <a:ext cx="6062870" cy="437417"/>
          </a:xfrm>
        </p:spPr>
        <p:txBody>
          <a:bodyPr>
            <a:normAutofit fontScale="90000"/>
          </a:bodyPr>
          <a:lstStyle/>
          <a:p>
            <a:pPr lvl="0">
              <a:lnSpc>
                <a:spcPct val="100000"/>
              </a:lnSpc>
              <a:spcBef>
                <a:spcPts val="0"/>
              </a:spcBef>
              <a:defRPr/>
            </a:pPr>
            <a:r>
              <a:rPr lang="nl-NL" sz="3100" b="0" i="1" dirty="0">
                <a:solidFill>
                  <a:schemeClr val="bg1">
                    <a:lumMod val="50000"/>
                  </a:schemeClr>
                </a:solidFill>
              </a:rPr>
              <a:t>Het is onze opdracht om onze studenten te inspireren om vanuit hun eigen waarden en inspiratiebronnen te ontdekken wat er in hun omgeving aan veranderingen nodig is, kansen te zien en waarde te creëren. Voor het kind in de groep, de gemeenschap en de wereld waarin zij professional</a:t>
            </a:r>
            <a:r>
              <a:rPr kumimoji="0" lang="nl-NL" sz="3100" b="1" i="1" u="none" strike="noStrike" kern="1200" cap="none" spc="0" normalizeH="0" baseline="0" noProof="0" dirty="0">
                <a:ln>
                  <a:noFill/>
                </a:ln>
                <a:solidFill>
                  <a:schemeClr val="bg1">
                    <a:lumMod val="50000"/>
                  </a:schemeClr>
                </a:solidFill>
                <a:effectLst/>
                <a:uLnTx/>
                <a:uFillTx/>
                <a:latin typeface="Aptos" panose="020B0004020202020204" pitchFamily="34" charset="0"/>
                <a:ea typeface="+mn-ea"/>
                <a:cs typeface="+mn-cs"/>
              </a:rPr>
              <a:t>.</a:t>
            </a:r>
            <a:br>
              <a:rPr kumimoji="0" lang="nl-NL" sz="3600" b="1" i="1" u="none" strike="noStrike" kern="1200" cap="none" spc="0" normalizeH="0" baseline="0" noProof="0" dirty="0">
                <a:ln>
                  <a:noFill/>
                </a:ln>
                <a:solidFill>
                  <a:srgbClr val="EA4E1B"/>
                </a:solidFill>
                <a:effectLst/>
                <a:uLnTx/>
                <a:uFillTx/>
                <a:latin typeface="Aptos" panose="020B0004020202020204" pitchFamily="34" charset="0"/>
                <a:ea typeface="+mn-ea"/>
                <a:cs typeface="+mn-cs"/>
              </a:rPr>
            </a:br>
            <a:br>
              <a:rPr kumimoji="0" lang="nl-NL" sz="3600" b="1" i="0" u="none" strike="noStrike" kern="1200" cap="none" spc="0" normalizeH="0" baseline="0" noProof="0" dirty="0">
                <a:ln>
                  <a:noFill/>
                </a:ln>
                <a:solidFill>
                  <a:srgbClr val="EA4E1B"/>
                </a:solidFill>
                <a:effectLst/>
                <a:uLnTx/>
                <a:uFillTx/>
                <a:latin typeface="Aptos" panose="020B0004020202020204" pitchFamily="34" charset="0"/>
                <a:ea typeface="+mn-ea"/>
                <a:cs typeface="+mn-cs"/>
              </a:rPr>
            </a:br>
            <a:br>
              <a:rPr kumimoji="0" lang="nl-NL" sz="2700" b="1" i="0" u="none" strike="noStrike" kern="1200" cap="none" spc="0" normalizeH="0" baseline="0" noProof="0" dirty="0">
                <a:ln>
                  <a:noFill/>
                </a:ln>
                <a:solidFill>
                  <a:srgbClr val="EA4E1B"/>
                </a:solidFill>
                <a:effectLst/>
                <a:uLnTx/>
                <a:uFillTx/>
                <a:latin typeface="Aptos" panose="020B0004020202020204" pitchFamily="34" charset="0"/>
                <a:ea typeface="+mn-ea"/>
                <a:cs typeface="+mn-cs"/>
              </a:rPr>
            </a:br>
            <a:br>
              <a:rPr kumimoji="0" lang="nl-NL" sz="2700" b="1" i="0" u="none" strike="noStrike" kern="1200" cap="none" spc="0" normalizeH="0" baseline="0" noProof="0" dirty="0">
                <a:ln>
                  <a:noFill/>
                </a:ln>
                <a:solidFill>
                  <a:srgbClr val="EA4E1B"/>
                </a:solidFill>
                <a:effectLst/>
                <a:uLnTx/>
                <a:uFillTx/>
                <a:latin typeface="Aptos" panose="020B0004020202020204" pitchFamily="34" charset="0"/>
                <a:ea typeface="+mn-ea"/>
                <a:cs typeface="+mn-cs"/>
              </a:rPr>
            </a:br>
            <a:br>
              <a:rPr kumimoji="0" lang="nl-NL" sz="4400" b="0" i="0" u="none" strike="noStrike" kern="1200" cap="none" spc="0" normalizeH="0" baseline="0" noProof="0" dirty="0">
                <a:ln>
                  <a:noFill/>
                </a:ln>
                <a:solidFill>
                  <a:prstClr val="white"/>
                </a:solidFill>
                <a:effectLst/>
                <a:uLnTx/>
                <a:uFillTx/>
                <a:ea typeface="+mn-ea"/>
                <a:cs typeface="+mn-cs"/>
              </a:rPr>
            </a:br>
            <a:r>
              <a:rPr kumimoji="0" lang="nl-NL" sz="4400" b="0" i="0" u="none" strike="noStrike" kern="1200" cap="none" spc="0" normalizeH="0" baseline="0" noProof="0" dirty="0">
                <a:ln>
                  <a:noFill/>
                </a:ln>
                <a:solidFill>
                  <a:prstClr val="white"/>
                </a:solidFill>
                <a:effectLst/>
                <a:uLnTx/>
                <a:uFillTx/>
                <a:ea typeface="+mn-ea"/>
                <a:cs typeface="+mn-cs"/>
              </a:rPr>
              <a:t>zijn.</a:t>
            </a:r>
          </a:p>
        </p:txBody>
      </p:sp>
      <p:pic>
        <p:nvPicPr>
          <p:cNvPr id="7" name="Afbeelding 6">
            <a:extLst>
              <a:ext uri="{FF2B5EF4-FFF2-40B4-BE49-F238E27FC236}">
                <a16:creationId xmlns:a16="http://schemas.microsoft.com/office/drawing/2014/main" id="{3DC95058-030A-E69E-A4D3-758D76C5B5C9}"/>
              </a:ext>
            </a:extLst>
          </p:cNvPr>
          <p:cNvPicPr>
            <a:picLocks noChangeAspect="1"/>
          </p:cNvPicPr>
          <p:nvPr/>
        </p:nvPicPr>
        <p:blipFill>
          <a:blip r:embed="rId3"/>
          <a:stretch>
            <a:fillRect/>
          </a:stretch>
        </p:blipFill>
        <p:spPr>
          <a:xfrm>
            <a:off x="0" y="0"/>
            <a:ext cx="5078408" cy="6084335"/>
          </a:xfrm>
          <a:prstGeom prst="rect">
            <a:avLst/>
          </a:prstGeom>
        </p:spPr>
      </p:pic>
      <p:sp>
        <p:nvSpPr>
          <p:cNvPr id="10" name="Titel 1">
            <a:extLst>
              <a:ext uri="{FF2B5EF4-FFF2-40B4-BE49-F238E27FC236}">
                <a16:creationId xmlns:a16="http://schemas.microsoft.com/office/drawing/2014/main" id="{913A1F43-C2F9-1EE6-8DEB-F697804CC197}"/>
              </a:ext>
            </a:extLst>
          </p:cNvPr>
          <p:cNvSpPr txBox="1">
            <a:spLocks/>
          </p:cNvSpPr>
          <p:nvPr/>
        </p:nvSpPr>
        <p:spPr>
          <a:xfrm>
            <a:off x="5555974" y="800307"/>
            <a:ext cx="5974178" cy="437417"/>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800" b="1" kern="1200">
                <a:solidFill>
                  <a:schemeClr val="accent1"/>
                </a:solidFill>
                <a:latin typeface="+mj-lt"/>
                <a:ea typeface="+mj-ea"/>
                <a:cs typeface="+mj-cs"/>
              </a:defRPr>
            </a:lvl1pPr>
          </a:lstStyle>
          <a:p>
            <a:r>
              <a:rPr lang="nl-NL" sz="4400" b="0" dirty="0"/>
              <a:t>De missie van de Marnix Academie (2)</a:t>
            </a:r>
            <a:endParaRPr lang="nl-NL" sz="4400" dirty="0">
              <a:solidFill>
                <a:srgbClr val="EA4E1B"/>
              </a:solidFill>
              <a:latin typeface="Aptos" panose="020B0004020202020204" pitchFamily="34" charset="0"/>
            </a:endParaRPr>
          </a:p>
        </p:txBody>
      </p:sp>
      <p:sp>
        <p:nvSpPr>
          <p:cNvPr id="11" name="Tekstvak 10">
            <a:extLst>
              <a:ext uri="{FF2B5EF4-FFF2-40B4-BE49-F238E27FC236}">
                <a16:creationId xmlns:a16="http://schemas.microsoft.com/office/drawing/2014/main" id="{76935E8A-DFB2-5C99-4833-00DC501A10F6}"/>
              </a:ext>
            </a:extLst>
          </p:cNvPr>
          <p:cNvSpPr txBox="1"/>
          <p:nvPr/>
        </p:nvSpPr>
        <p:spPr>
          <a:xfrm>
            <a:off x="7113594" y="5575303"/>
            <a:ext cx="6097656" cy="369332"/>
          </a:xfrm>
          <a:prstGeom prst="rect">
            <a:avLst/>
          </a:prstGeom>
          <a:noFill/>
        </p:spPr>
        <p:txBody>
          <a:bodyPr wrap="square">
            <a:spAutoFit/>
          </a:bodyPr>
          <a:lstStyle/>
          <a:p>
            <a:r>
              <a:rPr lang="nl-NL" sz="1800" b="0" dirty="0">
                <a:solidFill>
                  <a:schemeClr val="bg1">
                    <a:lumMod val="50000"/>
                  </a:schemeClr>
                </a:solidFill>
              </a:rPr>
              <a:t>Marnix Academie, Strategische Koers 2022-2028 </a:t>
            </a:r>
            <a:endParaRPr lang="nl-NL" dirty="0">
              <a:solidFill>
                <a:schemeClr val="bg1">
                  <a:lumMod val="50000"/>
                </a:schemeClr>
              </a:solidFill>
            </a:endParaRPr>
          </a:p>
        </p:txBody>
      </p:sp>
      <p:pic>
        <p:nvPicPr>
          <p:cNvPr id="12" name="Afbeelding 11">
            <a:extLst>
              <a:ext uri="{FF2B5EF4-FFF2-40B4-BE49-F238E27FC236}">
                <a16:creationId xmlns:a16="http://schemas.microsoft.com/office/drawing/2014/main" id="{6ABEE229-2BF7-E177-C8BE-AB33DF39A603}"/>
              </a:ext>
            </a:extLst>
          </p:cNvPr>
          <p:cNvPicPr>
            <a:picLocks noChangeAspect="1"/>
          </p:cNvPicPr>
          <p:nvPr/>
        </p:nvPicPr>
        <p:blipFill>
          <a:blip r:embed="rId4"/>
          <a:stretch>
            <a:fillRect/>
          </a:stretch>
        </p:blipFill>
        <p:spPr>
          <a:xfrm>
            <a:off x="7812190" y="5944635"/>
            <a:ext cx="1969179" cy="597460"/>
          </a:xfrm>
          <a:prstGeom prst="rect">
            <a:avLst/>
          </a:prstGeom>
        </p:spPr>
      </p:pic>
    </p:spTree>
    <p:extLst>
      <p:ext uri="{BB962C8B-B14F-4D97-AF65-F5344CB8AC3E}">
        <p14:creationId xmlns:p14="http://schemas.microsoft.com/office/powerpoint/2010/main" val="9037477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a:extLst>
            <a:ext uri="{FF2B5EF4-FFF2-40B4-BE49-F238E27FC236}">
              <a16:creationId xmlns:a16="http://schemas.microsoft.com/office/drawing/2014/main" id="{350974A2-2ADE-D17A-F1C1-D2CA73028A3A}"/>
            </a:ext>
          </a:extLst>
        </p:cNvPr>
        <p:cNvGrpSpPr/>
        <p:nvPr/>
      </p:nvGrpSpPr>
      <p:grpSpPr>
        <a:xfrm>
          <a:off x="0" y="0"/>
          <a:ext cx="0" cy="0"/>
          <a:chOff x="0" y="0"/>
          <a:chExt cx="0" cy="0"/>
        </a:xfrm>
      </p:grpSpPr>
      <p:graphicFrame>
        <p:nvGraphicFramePr>
          <p:cNvPr id="3" name="Tabel 2">
            <a:extLst>
              <a:ext uri="{FF2B5EF4-FFF2-40B4-BE49-F238E27FC236}">
                <a16:creationId xmlns:a16="http://schemas.microsoft.com/office/drawing/2014/main" id="{18C3ABE4-57EC-A901-F67D-C1B9338E661B}"/>
              </a:ext>
            </a:extLst>
          </p:cNvPr>
          <p:cNvGraphicFramePr>
            <a:graphicFrameLocks noGrp="1"/>
          </p:cNvGraphicFramePr>
          <p:nvPr>
            <p:extLst>
              <p:ext uri="{D42A27DB-BD31-4B8C-83A1-F6EECF244321}">
                <p14:modId xmlns:p14="http://schemas.microsoft.com/office/powerpoint/2010/main" val="3129178455"/>
              </p:ext>
            </p:extLst>
          </p:nvPr>
        </p:nvGraphicFramePr>
        <p:xfrm>
          <a:off x="1736035" y="412627"/>
          <a:ext cx="10455965" cy="6445373"/>
        </p:xfrm>
        <a:graphic>
          <a:graphicData uri="http://schemas.openxmlformats.org/drawingml/2006/table">
            <a:tbl>
              <a:tblPr firstRow="1" firstCol="1" bandRow="1"/>
              <a:tblGrid>
                <a:gridCol w="2302285">
                  <a:extLst>
                    <a:ext uri="{9D8B030D-6E8A-4147-A177-3AD203B41FA5}">
                      <a16:colId xmlns:a16="http://schemas.microsoft.com/office/drawing/2014/main" val="595662247"/>
                    </a:ext>
                  </a:extLst>
                </a:gridCol>
                <a:gridCol w="2596339">
                  <a:extLst>
                    <a:ext uri="{9D8B030D-6E8A-4147-A177-3AD203B41FA5}">
                      <a16:colId xmlns:a16="http://schemas.microsoft.com/office/drawing/2014/main" val="2543835366"/>
                    </a:ext>
                  </a:extLst>
                </a:gridCol>
                <a:gridCol w="2561881">
                  <a:extLst>
                    <a:ext uri="{9D8B030D-6E8A-4147-A177-3AD203B41FA5}">
                      <a16:colId xmlns:a16="http://schemas.microsoft.com/office/drawing/2014/main" val="2705547366"/>
                    </a:ext>
                  </a:extLst>
                </a:gridCol>
                <a:gridCol w="2529863">
                  <a:extLst>
                    <a:ext uri="{9D8B030D-6E8A-4147-A177-3AD203B41FA5}">
                      <a16:colId xmlns:a16="http://schemas.microsoft.com/office/drawing/2014/main" val="1877506516"/>
                    </a:ext>
                  </a:extLst>
                </a:gridCol>
                <a:gridCol w="465597">
                  <a:extLst>
                    <a:ext uri="{9D8B030D-6E8A-4147-A177-3AD203B41FA5}">
                      <a16:colId xmlns:a16="http://schemas.microsoft.com/office/drawing/2014/main" val="18566884"/>
                    </a:ext>
                  </a:extLst>
                </a:gridCol>
              </a:tblGrid>
              <a:tr h="361873">
                <a:tc>
                  <a:txBody>
                    <a:bodyPr/>
                    <a:lstStyle/>
                    <a:p>
                      <a:pPr>
                        <a:lnSpc>
                          <a:spcPct val="107000"/>
                        </a:lnSpc>
                        <a:spcAft>
                          <a:spcPts val="800"/>
                        </a:spcAft>
                        <a:buNone/>
                      </a:pPr>
                      <a:r>
                        <a:rPr lang="nl-NL" sz="2400" b="1" kern="100" dirty="0">
                          <a:solidFill>
                            <a:srgbClr val="FFFFFF"/>
                          </a:solidFill>
                          <a:effectLst/>
                          <a:latin typeface="Aptos"/>
                          <a:ea typeface="Aptos" panose="020B0004020202020204" pitchFamily="34" charset="0"/>
                          <a:cs typeface="Times New Roman"/>
                        </a:rPr>
                        <a:t>Studiefasen</a:t>
                      </a:r>
                      <a:endParaRPr lang="nl-NL" sz="2400"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56082"/>
                    </a:solidFill>
                  </a:tcPr>
                </a:tc>
                <a:tc>
                  <a:txBody>
                    <a:bodyPr/>
                    <a:lstStyle/>
                    <a:p>
                      <a:pPr>
                        <a:lnSpc>
                          <a:spcPct val="107000"/>
                        </a:lnSpc>
                        <a:spcAft>
                          <a:spcPts val="800"/>
                        </a:spcAft>
                        <a:buNone/>
                      </a:pPr>
                      <a:r>
                        <a:rPr lang="nl-NL" sz="2400" b="1" kern="100" dirty="0">
                          <a:solidFill>
                            <a:srgbClr val="FFFFFF"/>
                          </a:solidFill>
                          <a:effectLst/>
                          <a:highlight>
                            <a:srgbClr val="808080"/>
                          </a:highlight>
                          <a:latin typeface="Aptos"/>
                          <a:ea typeface="Aptos" panose="020B0004020202020204" pitchFamily="34" charset="0"/>
                          <a:cs typeface="Times New Roman"/>
                        </a:rPr>
                        <a:t>Doelen</a:t>
                      </a:r>
                      <a:endParaRPr lang="nl-NL" sz="2400" kern="100" dirty="0">
                        <a:effectLst/>
                        <a:highlight>
                          <a:srgbClr val="808080"/>
                        </a:highlight>
                        <a:latin typeface="Aptos"/>
                        <a:ea typeface="Aptos" panose="020B0004020202020204" pitchFamily="34" charset="0"/>
                        <a:cs typeface="Times New Roman"/>
                      </a:endParaRPr>
                    </a:p>
                  </a:txBody>
                  <a:tcPr marL="42210" marR="4221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56082"/>
                    </a:solidFill>
                  </a:tcPr>
                </a:tc>
                <a:tc>
                  <a:txBody>
                    <a:bodyPr/>
                    <a:lstStyle/>
                    <a:p>
                      <a:pPr>
                        <a:lnSpc>
                          <a:spcPct val="107000"/>
                        </a:lnSpc>
                        <a:spcAft>
                          <a:spcPts val="800"/>
                        </a:spcAft>
                        <a:buNone/>
                      </a:pPr>
                      <a:r>
                        <a:rPr lang="nl-NL" sz="2400" b="1" kern="100" dirty="0">
                          <a:solidFill>
                            <a:srgbClr val="FFFFFF"/>
                          </a:solidFill>
                          <a:effectLst/>
                          <a:latin typeface="Aptos"/>
                          <a:ea typeface="Aptos" panose="020B0004020202020204" pitchFamily="34" charset="0"/>
                          <a:cs typeface="Times New Roman"/>
                        </a:rPr>
                        <a:t>OWE</a:t>
                      </a:r>
                      <a:endParaRPr lang="nl-NL" sz="2400" kern="100" dirty="0">
                        <a:effectLst/>
                        <a:latin typeface="Aptos"/>
                        <a:ea typeface="Aptos" panose="020B0004020202020204" pitchFamily="34" charset="0"/>
                        <a:cs typeface="Times New Roman"/>
                      </a:endParaRPr>
                    </a:p>
                  </a:txBody>
                  <a:tcPr marL="42210" marR="4221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56082"/>
                    </a:solidFill>
                  </a:tcPr>
                </a:tc>
                <a:tc>
                  <a:txBody>
                    <a:bodyPr/>
                    <a:lstStyle/>
                    <a:p>
                      <a:pPr>
                        <a:lnSpc>
                          <a:spcPct val="107000"/>
                        </a:lnSpc>
                        <a:spcAft>
                          <a:spcPts val="800"/>
                        </a:spcAft>
                        <a:buNone/>
                      </a:pPr>
                      <a:r>
                        <a:rPr lang="nl-NL" sz="2400" b="1" kern="100" dirty="0">
                          <a:solidFill>
                            <a:srgbClr val="FFFFFF"/>
                          </a:solidFill>
                          <a:effectLst/>
                          <a:latin typeface="Aptos"/>
                          <a:ea typeface="Aptos" panose="020B0004020202020204" pitchFamily="34" charset="0"/>
                          <a:cs typeface="Times New Roman"/>
                        </a:rPr>
                        <a:t>Lev-weken</a:t>
                      </a:r>
                      <a:endParaRPr lang="nl-NL" sz="2400" kern="100" dirty="0">
                        <a:effectLst/>
                        <a:latin typeface="Aptos"/>
                        <a:ea typeface="Aptos" panose="020B0004020202020204" pitchFamily="34" charset="0"/>
                        <a:cs typeface="Times New Roman"/>
                      </a:endParaRPr>
                    </a:p>
                  </a:txBody>
                  <a:tcPr marL="42210" marR="4221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56082"/>
                    </a:solidFill>
                  </a:tcPr>
                </a:tc>
                <a:tc>
                  <a:txBody>
                    <a:bodyPr/>
                    <a:lstStyle/>
                    <a:p>
                      <a:pPr>
                        <a:lnSpc>
                          <a:spcPct val="107000"/>
                        </a:lnSpc>
                        <a:spcAft>
                          <a:spcPts val="800"/>
                        </a:spcAft>
                        <a:buNone/>
                      </a:pPr>
                      <a:endParaRPr lang="nl-NL" sz="700" kern="100">
                        <a:effectLst/>
                        <a:latin typeface="Aptos"/>
                        <a:ea typeface="Aptos" panose="020B0004020202020204" pitchFamily="34" charset="0"/>
                        <a:cs typeface="Times New Roman"/>
                      </a:endParaRPr>
                    </a:p>
                  </a:txBody>
                  <a:tcPr marL="42210" marR="4221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56082"/>
                    </a:solidFill>
                  </a:tcPr>
                </a:tc>
                <a:extLst>
                  <a:ext uri="{0D108BD9-81ED-4DB2-BD59-A6C34878D82A}">
                    <a16:rowId xmlns:a16="http://schemas.microsoft.com/office/drawing/2014/main" val="2903349967"/>
                  </a:ext>
                </a:extLst>
              </a:tr>
              <a:tr h="1368929">
                <a:tc>
                  <a:txBody>
                    <a:bodyPr/>
                    <a:lstStyle/>
                    <a:p>
                      <a:pPr>
                        <a:lnSpc>
                          <a:spcPct val="107000"/>
                        </a:lnSpc>
                        <a:spcAft>
                          <a:spcPts val="800"/>
                        </a:spcAft>
                        <a:buNone/>
                      </a:pPr>
                      <a:r>
                        <a:rPr lang="nl-NL" sz="2400" b="1" kern="100" dirty="0">
                          <a:solidFill>
                            <a:srgbClr val="FFFFFF"/>
                          </a:solidFill>
                          <a:effectLst/>
                          <a:latin typeface="Aptos"/>
                          <a:ea typeface="Aptos" panose="020B0004020202020204" pitchFamily="34" charset="0"/>
                          <a:cs typeface="Times New Roman"/>
                        </a:rPr>
                        <a:t>Propedeutische fase</a:t>
                      </a:r>
                      <a:endParaRPr lang="nl-NL" sz="2400"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tc>
                  <a:txBody>
                    <a:bodyPr/>
                    <a:lstStyle/>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Maatschappelijke betrokkenheid zelf ervaren, bewustzijn van rol als leerkracht</a:t>
                      </a:r>
                      <a:endParaRPr lang="nl-NL" sz="1800"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OWE1A</a:t>
                      </a:r>
                      <a:endParaRPr lang="nl-NL" sz="1800" kern="100" dirty="0">
                        <a:effectLst/>
                        <a:latin typeface="Aptos"/>
                        <a:ea typeface="Aptos" panose="020B0004020202020204" pitchFamily="34" charset="0"/>
                        <a:cs typeface="Times New Roman"/>
                      </a:endParaRPr>
                    </a:p>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Ik als leraar</a:t>
                      </a:r>
                      <a:endParaRPr lang="nl-NL" sz="1800"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-Marnix doet &amp; ontmoet</a:t>
                      </a:r>
                      <a:endParaRPr lang="nl-NL" sz="1800" kern="100" dirty="0">
                        <a:effectLst/>
                        <a:latin typeface="Aptos"/>
                        <a:ea typeface="Aptos" panose="020B0004020202020204" pitchFamily="34" charset="0"/>
                        <a:cs typeface="Times New Roman"/>
                      </a:endParaRPr>
                    </a:p>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-Gastcollege kansengelijkheid</a:t>
                      </a:r>
                      <a:endParaRPr lang="nl-NL" sz="1800" kern="100" dirty="0">
                        <a:effectLst/>
                        <a:latin typeface="Aptos"/>
                        <a:ea typeface="Aptos" panose="020B0004020202020204" pitchFamily="34" charset="0"/>
                        <a:cs typeface="Times New Roman"/>
                      </a:endParaRPr>
                    </a:p>
                    <a:p>
                      <a:pPr>
                        <a:lnSpc>
                          <a:spcPct val="107000"/>
                        </a:lnSpc>
                        <a:spcAft>
                          <a:spcPts val="800"/>
                        </a:spcAft>
                        <a:buNone/>
                      </a:pPr>
                      <a:endParaRPr lang="nl-NL" sz="1800"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rowSpan="3">
                  <a:txBody>
                    <a:bodyPr/>
                    <a:lstStyle/>
                    <a:p>
                      <a:pPr>
                        <a:lnSpc>
                          <a:spcPct val="107000"/>
                        </a:lnSpc>
                        <a:spcAft>
                          <a:spcPts val="800"/>
                        </a:spcAft>
                        <a:buNone/>
                      </a:pPr>
                      <a:endParaRPr lang="nl-NL" sz="1800" b="1" kern="100" dirty="0">
                        <a:effectLst/>
                        <a:latin typeface="Aptos" panose="020B0004020202020204" pitchFamily="34" charset="0"/>
                        <a:ea typeface="Aptos" panose="020B0004020202020204" pitchFamily="34" charset="0"/>
                        <a:cs typeface="Times New Roman" panose="02020603050405020304" pitchFamily="18" charset="0"/>
                      </a:endParaRPr>
                    </a:p>
                    <a:p>
                      <a:pPr algn="ctr">
                        <a:lnSpc>
                          <a:spcPct val="107000"/>
                        </a:lnSpc>
                        <a:spcAft>
                          <a:spcPts val="800"/>
                        </a:spcAft>
                        <a:buNone/>
                      </a:pPr>
                      <a:r>
                        <a:rPr lang="nl-NL" sz="1800" b="1" kern="100" dirty="0">
                          <a:solidFill>
                            <a:srgbClr val="FFFFFF"/>
                          </a:solidFill>
                          <a:effectLst/>
                          <a:latin typeface="Aptos"/>
                          <a:ea typeface="Aptos" panose="020B0004020202020204" pitchFamily="34" charset="0"/>
                          <a:cs typeface="Times New Roman"/>
                        </a:rPr>
                        <a:t>S</a:t>
                      </a:r>
                      <a:endParaRPr lang="nl-NL" sz="1800" b="1" kern="100" dirty="0">
                        <a:effectLst/>
                        <a:latin typeface="Aptos"/>
                        <a:ea typeface="Aptos" panose="020B0004020202020204" pitchFamily="34" charset="0"/>
                        <a:cs typeface="Times New Roman"/>
                      </a:endParaRPr>
                    </a:p>
                    <a:p>
                      <a:pPr algn="ctr">
                        <a:lnSpc>
                          <a:spcPct val="107000"/>
                        </a:lnSpc>
                        <a:spcAft>
                          <a:spcPts val="800"/>
                        </a:spcAft>
                        <a:buNone/>
                      </a:pPr>
                      <a:r>
                        <a:rPr lang="nl-NL" sz="1800" b="1" kern="100" dirty="0">
                          <a:solidFill>
                            <a:srgbClr val="FFFFFF"/>
                          </a:solidFill>
                          <a:effectLst/>
                          <a:latin typeface="Aptos"/>
                          <a:ea typeface="Aptos" panose="020B0004020202020204" pitchFamily="34" charset="0"/>
                          <a:cs typeface="Times New Roman"/>
                        </a:rPr>
                        <a:t>T</a:t>
                      </a:r>
                      <a:endParaRPr lang="nl-NL" sz="1800" b="1" kern="100" dirty="0">
                        <a:effectLst/>
                        <a:latin typeface="Aptos"/>
                        <a:ea typeface="Aptos" panose="020B0004020202020204" pitchFamily="34" charset="0"/>
                        <a:cs typeface="Times New Roman"/>
                      </a:endParaRPr>
                    </a:p>
                    <a:p>
                      <a:pPr algn="ctr">
                        <a:lnSpc>
                          <a:spcPct val="107000"/>
                        </a:lnSpc>
                        <a:spcAft>
                          <a:spcPts val="800"/>
                        </a:spcAft>
                        <a:buNone/>
                      </a:pPr>
                      <a:r>
                        <a:rPr lang="nl-NL" sz="1800" b="1" kern="100" dirty="0">
                          <a:solidFill>
                            <a:srgbClr val="FFFFFF"/>
                          </a:solidFill>
                          <a:effectLst/>
                          <a:latin typeface="Aptos"/>
                          <a:ea typeface="Aptos" panose="020B0004020202020204" pitchFamily="34" charset="0"/>
                          <a:cs typeface="Times New Roman"/>
                        </a:rPr>
                        <a:t>U</a:t>
                      </a:r>
                      <a:endParaRPr lang="nl-NL" sz="1800" b="1" kern="100" dirty="0">
                        <a:effectLst/>
                        <a:latin typeface="Aptos"/>
                        <a:ea typeface="Aptos" panose="020B0004020202020204" pitchFamily="34" charset="0"/>
                        <a:cs typeface="Times New Roman"/>
                      </a:endParaRPr>
                    </a:p>
                    <a:p>
                      <a:pPr algn="ctr">
                        <a:lnSpc>
                          <a:spcPct val="107000"/>
                        </a:lnSpc>
                        <a:spcAft>
                          <a:spcPts val="800"/>
                        </a:spcAft>
                        <a:buNone/>
                      </a:pPr>
                      <a:r>
                        <a:rPr lang="nl-NL" sz="1800" b="1" kern="100" dirty="0">
                          <a:solidFill>
                            <a:schemeClr val="bg1"/>
                          </a:solidFill>
                          <a:effectLst/>
                          <a:latin typeface="Aptos"/>
                          <a:ea typeface="Aptos" panose="020B0004020202020204" pitchFamily="34" charset="0"/>
                          <a:cs typeface="Times New Roman"/>
                        </a:rPr>
                        <a:t>D</a:t>
                      </a:r>
                    </a:p>
                    <a:p>
                      <a:pPr algn="ctr">
                        <a:lnSpc>
                          <a:spcPct val="107000"/>
                        </a:lnSpc>
                        <a:spcAft>
                          <a:spcPts val="800"/>
                        </a:spcAft>
                        <a:buNone/>
                      </a:pPr>
                      <a:r>
                        <a:rPr lang="nl-NL" sz="1800" b="1" kern="100" dirty="0">
                          <a:solidFill>
                            <a:schemeClr val="bg1"/>
                          </a:solidFill>
                          <a:effectLst/>
                          <a:latin typeface="Aptos"/>
                          <a:ea typeface="Aptos" panose="020B0004020202020204" pitchFamily="34" charset="0"/>
                          <a:cs typeface="Times New Roman"/>
                        </a:rPr>
                        <a:t>I</a:t>
                      </a:r>
                    </a:p>
                    <a:p>
                      <a:pPr algn="ctr">
                        <a:lnSpc>
                          <a:spcPct val="107000"/>
                        </a:lnSpc>
                        <a:spcAft>
                          <a:spcPts val="800"/>
                        </a:spcAft>
                        <a:buNone/>
                      </a:pPr>
                      <a:r>
                        <a:rPr lang="nl-NL" sz="1800" b="1" kern="100" dirty="0">
                          <a:solidFill>
                            <a:schemeClr val="bg1"/>
                          </a:solidFill>
                          <a:effectLst/>
                          <a:latin typeface="Aptos"/>
                          <a:ea typeface="Aptos" panose="020B0004020202020204" pitchFamily="34" charset="0"/>
                          <a:cs typeface="Times New Roman"/>
                        </a:rPr>
                        <a:t>E</a:t>
                      </a:r>
                    </a:p>
                    <a:p>
                      <a:pPr algn="ctr">
                        <a:lnSpc>
                          <a:spcPct val="107000"/>
                        </a:lnSpc>
                        <a:spcAft>
                          <a:spcPts val="800"/>
                        </a:spcAft>
                        <a:buNone/>
                      </a:pPr>
                      <a:r>
                        <a:rPr lang="nl-NL" sz="1800" b="1" kern="100" dirty="0">
                          <a:solidFill>
                            <a:schemeClr val="bg1"/>
                          </a:solidFill>
                          <a:effectLst/>
                          <a:latin typeface="Aptos"/>
                          <a:ea typeface="Aptos" panose="020B0004020202020204" pitchFamily="34" charset="0"/>
                          <a:cs typeface="Times New Roman"/>
                        </a:rPr>
                        <a:t>C</a:t>
                      </a:r>
                    </a:p>
                    <a:p>
                      <a:pPr algn="ctr">
                        <a:lnSpc>
                          <a:spcPct val="107000"/>
                        </a:lnSpc>
                        <a:spcAft>
                          <a:spcPts val="800"/>
                        </a:spcAft>
                        <a:buNone/>
                      </a:pPr>
                      <a:r>
                        <a:rPr lang="nl-NL" sz="1800" b="1" kern="100" dirty="0">
                          <a:solidFill>
                            <a:schemeClr val="bg1"/>
                          </a:solidFill>
                          <a:effectLst/>
                          <a:latin typeface="Aptos"/>
                          <a:ea typeface="Aptos" panose="020B0004020202020204" pitchFamily="34" charset="0"/>
                          <a:cs typeface="Times New Roman"/>
                        </a:rPr>
                        <a:t>O</a:t>
                      </a:r>
                    </a:p>
                    <a:p>
                      <a:pPr algn="ctr">
                        <a:lnSpc>
                          <a:spcPct val="107000"/>
                        </a:lnSpc>
                        <a:spcAft>
                          <a:spcPts val="800"/>
                        </a:spcAft>
                        <a:buNone/>
                      </a:pPr>
                      <a:r>
                        <a:rPr lang="nl-NL" sz="1800" b="1" kern="100" dirty="0">
                          <a:solidFill>
                            <a:schemeClr val="bg1"/>
                          </a:solidFill>
                          <a:effectLst/>
                          <a:latin typeface="Aptos"/>
                          <a:ea typeface="Aptos" panose="020B0004020202020204" pitchFamily="34" charset="0"/>
                          <a:cs typeface="Times New Roman"/>
                        </a:rPr>
                        <a:t>A</a:t>
                      </a:r>
                    </a:p>
                    <a:p>
                      <a:pPr algn="ctr">
                        <a:lnSpc>
                          <a:spcPct val="107000"/>
                        </a:lnSpc>
                        <a:spcAft>
                          <a:spcPts val="800"/>
                        </a:spcAft>
                        <a:buNone/>
                      </a:pPr>
                      <a:r>
                        <a:rPr lang="nl-NL" sz="1800" b="1" kern="100" dirty="0">
                          <a:solidFill>
                            <a:schemeClr val="bg1"/>
                          </a:solidFill>
                          <a:effectLst/>
                          <a:latin typeface="Aptos"/>
                          <a:ea typeface="Aptos" panose="020B0004020202020204" pitchFamily="34" charset="0"/>
                          <a:cs typeface="Times New Roman"/>
                        </a:rPr>
                        <a:t>C</a:t>
                      </a:r>
                    </a:p>
                    <a:p>
                      <a:pPr algn="ctr">
                        <a:lnSpc>
                          <a:spcPct val="107000"/>
                        </a:lnSpc>
                        <a:spcAft>
                          <a:spcPts val="800"/>
                        </a:spcAft>
                        <a:buNone/>
                      </a:pPr>
                      <a:r>
                        <a:rPr lang="nl-NL" sz="1800" b="1" kern="100" dirty="0">
                          <a:solidFill>
                            <a:schemeClr val="bg1"/>
                          </a:solidFill>
                          <a:effectLst/>
                          <a:latin typeface="Aptos"/>
                          <a:ea typeface="Aptos" panose="020B0004020202020204" pitchFamily="34" charset="0"/>
                          <a:cs typeface="Times New Roman"/>
                        </a:rPr>
                        <a:t>H</a:t>
                      </a:r>
                    </a:p>
                    <a:p>
                      <a:pPr algn="ctr">
                        <a:lnSpc>
                          <a:spcPct val="107000"/>
                        </a:lnSpc>
                        <a:spcAft>
                          <a:spcPts val="800"/>
                        </a:spcAft>
                        <a:buNone/>
                      </a:pPr>
                      <a:r>
                        <a:rPr lang="nl-NL" sz="1800" b="1" kern="100" dirty="0">
                          <a:solidFill>
                            <a:schemeClr val="bg1"/>
                          </a:solidFill>
                          <a:effectLst/>
                          <a:latin typeface="Aptos"/>
                          <a:ea typeface="Aptos" panose="020B0004020202020204" pitchFamily="34" charset="0"/>
                          <a:cs typeface="Times New Roman"/>
                        </a:rPr>
                        <a:t>I</a:t>
                      </a:r>
                    </a:p>
                    <a:p>
                      <a:pPr algn="ctr">
                        <a:lnSpc>
                          <a:spcPct val="107000"/>
                        </a:lnSpc>
                        <a:spcAft>
                          <a:spcPts val="800"/>
                        </a:spcAft>
                        <a:buNone/>
                      </a:pPr>
                      <a:r>
                        <a:rPr lang="nl-NL" sz="1800" b="1" kern="100" dirty="0">
                          <a:solidFill>
                            <a:schemeClr val="bg1"/>
                          </a:solidFill>
                          <a:effectLst/>
                          <a:latin typeface="Aptos"/>
                          <a:ea typeface="Aptos" panose="020B0004020202020204" pitchFamily="34" charset="0"/>
                          <a:cs typeface="Times New Roman"/>
                        </a:rPr>
                        <a:t>N</a:t>
                      </a:r>
                    </a:p>
                    <a:p>
                      <a:pPr algn="ctr">
                        <a:lnSpc>
                          <a:spcPct val="107000"/>
                        </a:lnSpc>
                        <a:spcAft>
                          <a:spcPts val="800"/>
                        </a:spcAft>
                        <a:buNone/>
                      </a:pPr>
                      <a:r>
                        <a:rPr lang="nl-NL" sz="1800" b="1" kern="100" dirty="0">
                          <a:solidFill>
                            <a:schemeClr val="bg1"/>
                          </a:solidFill>
                          <a:effectLst/>
                          <a:latin typeface="Aptos"/>
                          <a:ea typeface="Aptos" panose="020B0004020202020204" pitchFamily="34" charset="0"/>
                          <a:cs typeface="Times New Roman"/>
                        </a:rPr>
                        <a:t>G</a:t>
                      </a: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156082"/>
                    </a:solidFill>
                  </a:tcPr>
                </a:tc>
                <a:extLst>
                  <a:ext uri="{0D108BD9-81ED-4DB2-BD59-A6C34878D82A}">
                    <a16:rowId xmlns:a16="http://schemas.microsoft.com/office/drawing/2014/main" val="3352799525"/>
                  </a:ext>
                </a:extLst>
              </a:tr>
              <a:tr h="2125326">
                <a:tc>
                  <a:txBody>
                    <a:bodyPr/>
                    <a:lstStyle/>
                    <a:p>
                      <a:pPr>
                        <a:lnSpc>
                          <a:spcPct val="107000"/>
                        </a:lnSpc>
                        <a:spcAft>
                          <a:spcPts val="800"/>
                        </a:spcAft>
                        <a:buNone/>
                      </a:pPr>
                      <a:r>
                        <a:rPr lang="nl-NL" sz="2400" b="1" kern="100" dirty="0">
                          <a:solidFill>
                            <a:srgbClr val="FFFFFF"/>
                          </a:solidFill>
                          <a:effectLst/>
                          <a:latin typeface="Aptos"/>
                          <a:ea typeface="Aptos" panose="020B0004020202020204" pitchFamily="34" charset="0"/>
                          <a:cs typeface="Times New Roman"/>
                        </a:rPr>
                        <a:t>Hoofdfase</a:t>
                      </a:r>
                      <a:endParaRPr lang="nl-NL" sz="2400"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tc>
                  <a:txBody>
                    <a:bodyPr/>
                    <a:lstStyle/>
                    <a:p>
                      <a:pPr>
                        <a:lnSpc>
                          <a:spcPct val="107000"/>
                        </a:lnSpc>
                        <a:spcAft>
                          <a:spcPts val="800"/>
                        </a:spcAft>
                        <a:buNone/>
                      </a:pPr>
                      <a:r>
                        <a:rPr lang="nl-NL" sz="1800" kern="100">
                          <a:solidFill>
                            <a:srgbClr val="000000"/>
                          </a:solidFill>
                          <a:effectLst/>
                          <a:latin typeface="Aptos"/>
                          <a:ea typeface="Aptos" panose="020B0004020202020204" pitchFamily="34" charset="0"/>
                          <a:cs typeface="Times New Roman"/>
                        </a:rPr>
                        <a:t>Maatschappelijke betrokkenheid zelf ondernemen, </a:t>
                      </a:r>
                      <a:endParaRPr lang="nl-NL" sz="1800" kern="100">
                        <a:effectLst/>
                        <a:latin typeface="Aptos"/>
                        <a:ea typeface="Aptos" panose="020B0004020202020204" pitchFamily="34" charset="0"/>
                        <a:cs typeface="Times New Roman"/>
                      </a:endParaRPr>
                    </a:p>
                    <a:p>
                      <a:pPr>
                        <a:lnSpc>
                          <a:spcPct val="107000"/>
                        </a:lnSpc>
                        <a:spcAft>
                          <a:spcPts val="800"/>
                        </a:spcAft>
                        <a:buNone/>
                      </a:pPr>
                      <a:r>
                        <a:rPr lang="nl-NL" sz="1800" kern="100">
                          <a:solidFill>
                            <a:srgbClr val="000000"/>
                          </a:solidFill>
                          <a:effectLst/>
                          <a:latin typeface="Aptos"/>
                          <a:ea typeface="Aptos" panose="020B0004020202020204" pitchFamily="34" charset="0"/>
                          <a:cs typeface="Times New Roman"/>
                        </a:rPr>
                        <a:t>Maatschappelijke betrokkenheid met kinderen ondernemen</a:t>
                      </a:r>
                      <a:endParaRPr lang="nl-NL" sz="1800" kern="100">
                        <a:effectLst/>
                        <a:latin typeface="Aptos"/>
                        <a:ea typeface="Aptos" panose="020B0004020202020204" pitchFamily="34" charset="0"/>
                        <a:cs typeface="Times New Roman"/>
                      </a:endParaRPr>
                    </a:p>
                    <a:p>
                      <a:pPr>
                        <a:lnSpc>
                          <a:spcPct val="107000"/>
                        </a:lnSpc>
                        <a:spcAft>
                          <a:spcPts val="800"/>
                        </a:spcAft>
                        <a:buNone/>
                      </a:pPr>
                      <a:r>
                        <a:rPr lang="nl-NL" sz="1800" kern="100">
                          <a:solidFill>
                            <a:srgbClr val="000000"/>
                          </a:solidFill>
                          <a:effectLst/>
                          <a:latin typeface="Aptos"/>
                          <a:ea typeface="Aptos" panose="020B0004020202020204" pitchFamily="34" charset="0"/>
                          <a:cs typeface="Times New Roman"/>
                        </a:rPr>
                        <a:t>Open attitude ontwikkelen t.o.v. de Ander(en)</a:t>
                      </a:r>
                      <a:endParaRPr lang="nl-NL" sz="1800" kern="10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OWE3A Creatieve Kracht/internationale studiereis</a:t>
                      </a:r>
                      <a:endParaRPr lang="nl-NL" sz="1800" kern="100" dirty="0">
                        <a:effectLst/>
                        <a:latin typeface="Aptos"/>
                        <a:ea typeface="Aptos" panose="020B0004020202020204" pitchFamily="34" charset="0"/>
                        <a:cs typeface="Times New Roman"/>
                      </a:endParaRPr>
                    </a:p>
                    <a:p>
                      <a:pPr>
                        <a:lnSpc>
                          <a:spcPct val="107000"/>
                        </a:lnSpc>
                        <a:spcAft>
                          <a:spcPts val="800"/>
                        </a:spcAft>
                        <a:buNone/>
                      </a:pPr>
                      <a:r>
                        <a:rPr lang="nl-NL" sz="2400" b="1" kern="100" dirty="0">
                          <a:solidFill>
                            <a:srgbClr val="000000"/>
                          </a:solidFill>
                          <a:effectLst/>
                          <a:latin typeface="Aptos"/>
                          <a:ea typeface="Aptos" panose="020B0004020202020204" pitchFamily="34" charset="0"/>
                          <a:cs typeface="Times New Roman"/>
                        </a:rPr>
                        <a:t>OWE5A Leren voor het leven</a:t>
                      </a:r>
                      <a:endParaRPr lang="nl-NL" sz="2400" b="1"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-Marnix Makerfair</a:t>
                      </a:r>
                      <a:endParaRPr lang="nl-NL" sz="1800" kern="100" dirty="0">
                        <a:effectLst/>
                        <a:latin typeface="Aptos"/>
                        <a:ea typeface="Aptos" panose="020B0004020202020204" pitchFamily="34" charset="0"/>
                        <a:cs typeface="Times New Roman"/>
                      </a:endParaRPr>
                    </a:p>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 Workshops: open dialoog aangaan met andere perspectieven</a:t>
                      </a:r>
                      <a:endParaRPr lang="nl-NL" sz="1800" kern="100" dirty="0">
                        <a:effectLst/>
                        <a:latin typeface="Aptos"/>
                        <a:ea typeface="Aptos" panose="020B0004020202020204" pitchFamily="34" charset="0"/>
                        <a:cs typeface="Times New Roman"/>
                      </a:endParaRPr>
                    </a:p>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a:t>
                      </a:r>
                      <a:r>
                        <a:rPr lang="nl-NL" sz="1800" kern="100" dirty="0" err="1">
                          <a:solidFill>
                            <a:srgbClr val="000000"/>
                          </a:solidFill>
                          <a:effectLst/>
                          <a:latin typeface="Aptos"/>
                          <a:ea typeface="Aptos" panose="020B0004020202020204" pitchFamily="34" charset="0"/>
                          <a:cs typeface="Times New Roman"/>
                        </a:rPr>
                        <a:t>Intercultural</a:t>
                      </a:r>
                      <a:r>
                        <a:rPr lang="nl-NL" sz="1800" kern="100" dirty="0">
                          <a:solidFill>
                            <a:srgbClr val="000000"/>
                          </a:solidFill>
                          <a:effectLst/>
                          <a:latin typeface="Aptos"/>
                          <a:ea typeface="Aptos" panose="020B0004020202020204" pitchFamily="34" charset="0"/>
                          <a:cs typeface="Times New Roman"/>
                        </a:rPr>
                        <a:t> </a:t>
                      </a:r>
                      <a:r>
                        <a:rPr lang="nl-NL" sz="1800" kern="100" dirty="0" err="1">
                          <a:solidFill>
                            <a:srgbClr val="000000"/>
                          </a:solidFill>
                          <a:effectLst/>
                          <a:latin typeface="Aptos"/>
                          <a:ea typeface="Aptos" panose="020B0004020202020204" pitchFamily="34" charset="0"/>
                          <a:cs typeface="Times New Roman"/>
                        </a:rPr>
                        <a:t>collaboration</a:t>
                      </a:r>
                      <a:endParaRPr lang="nl-NL" sz="1800"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2">
                        <a:lumMod val="20000"/>
                        <a:lumOff val="80000"/>
                      </a:schemeClr>
                    </a:solidFill>
                  </a:tcPr>
                </a:tc>
                <a:tc vMerge="1">
                  <a:txBody>
                    <a:bodyPr/>
                    <a:lstStyle/>
                    <a:p>
                      <a:endParaRPr lang="nl-NL"/>
                    </a:p>
                  </a:txBody>
                  <a:tcPr/>
                </a:tc>
                <a:extLst>
                  <a:ext uri="{0D108BD9-81ED-4DB2-BD59-A6C34878D82A}">
                    <a16:rowId xmlns:a16="http://schemas.microsoft.com/office/drawing/2014/main" val="4066543670"/>
                  </a:ext>
                </a:extLst>
              </a:tr>
              <a:tr h="1618994">
                <a:tc>
                  <a:txBody>
                    <a:bodyPr/>
                    <a:lstStyle/>
                    <a:p>
                      <a:pPr>
                        <a:lnSpc>
                          <a:spcPct val="107000"/>
                        </a:lnSpc>
                        <a:spcAft>
                          <a:spcPts val="800"/>
                        </a:spcAft>
                        <a:buNone/>
                      </a:pPr>
                      <a:r>
                        <a:rPr lang="nl-NL" sz="2400" b="1" kern="100" dirty="0">
                          <a:solidFill>
                            <a:srgbClr val="FFFFFF"/>
                          </a:solidFill>
                          <a:effectLst/>
                          <a:latin typeface="Aptos"/>
                          <a:ea typeface="Aptos" panose="020B0004020202020204" pitchFamily="34" charset="0"/>
                          <a:cs typeface="Times New Roman"/>
                        </a:rPr>
                        <a:t>Afstudeerfase</a:t>
                      </a:r>
                      <a:endParaRPr lang="nl-NL" sz="2400"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00000"/>
                    </a:solidFill>
                  </a:tcPr>
                </a:tc>
                <a:tc>
                  <a:txBody>
                    <a:bodyPr/>
                    <a:lstStyle/>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Bovenstaande doelen afhankelijk van de minor</a:t>
                      </a:r>
                      <a:endParaRPr lang="nl-NL" sz="1800"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nSpc>
                          <a:spcPct val="107000"/>
                        </a:lnSpc>
                        <a:spcAft>
                          <a:spcPts val="800"/>
                        </a:spcAft>
                        <a:buNone/>
                      </a:pPr>
                      <a:r>
                        <a:rPr lang="nl-NL" sz="1800" u="sng" kern="100" dirty="0" err="1">
                          <a:solidFill>
                            <a:srgbClr val="000000"/>
                          </a:solidFill>
                          <a:effectLst/>
                          <a:latin typeface="Aptos"/>
                          <a:ea typeface="Aptos" panose="020B0004020202020204" pitchFamily="34" charset="0"/>
                          <a:cs typeface="Times New Roman"/>
                        </a:rPr>
                        <a:t>Keuzeminoren</a:t>
                      </a:r>
                      <a:r>
                        <a:rPr lang="nl-NL" sz="1800" u="sng" kern="100" dirty="0">
                          <a:solidFill>
                            <a:srgbClr val="000000"/>
                          </a:solidFill>
                          <a:effectLst/>
                          <a:latin typeface="Aptos"/>
                          <a:ea typeface="Aptos" panose="020B0004020202020204" pitchFamily="34" charset="0"/>
                          <a:cs typeface="Times New Roman"/>
                        </a:rPr>
                        <a:t>:</a:t>
                      </a:r>
                      <a:endParaRPr lang="nl-NL" sz="1800" u="sng" kern="100" dirty="0">
                        <a:effectLst/>
                        <a:latin typeface="Aptos"/>
                        <a:ea typeface="Aptos" panose="020B0004020202020204" pitchFamily="34" charset="0"/>
                        <a:cs typeface="Times New Roman"/>
                      </a:endParaRPr>
                    </a:p>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Cultuur &amp; Identiteit</a:t>
                      </a:r>
                      <a:endParaRPr lang="nl-NL" sz="1800" kern="100" dirty="0">
                        <a:effectLst/>
                        <a:latin typeface="Aptos"/>
                        <a:ea typeface="Aptos" panose="020B0004020202020204" pitchFamily="34" charset="0"/>
                        <a:cs typeface="Times New Roman"/>
                      </a:endParaRPr>
                    </a:p>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Urban </a:t>
                      </a:r>
                      <a:r>
                        <a:rPr lang="nl-NL" sz="1800" kern="100" dirty="0" err="1">
                          <a:solidFill>
                            <a:srgbClr val="000000"/>
                          </a:solidFill>
                          <a:effectLst/>
                          <a:latin typeface="Aptos"/>
                          <a:ea typeface="Aptos" panose="020B0004020202020204" pitchFamily="34" charset="0"/>
                          <a:cs typeface="Times New Roman"/>
                        </a:rPr>
                        <a:t>Education</a:t>
                      </a:r>
                      <a:endParaRPr lang="nl-NL" sz="1800" kern="100" dirty="0">
                        <a:effectLst/>
                        <a:latin typeface="Aptos"/>
                        <a:ea typeface="Aptos" panose="020B0004020202020204" pitchFamily="34" charset="0"/>
                        <a:cs typeface="Times New Roman"/>
                      </a:endParaRPr>
                    </a:p>
                    <a:p>
                      <a:pPr>
                        <a:lnSpc>
                          <a:spcPct val="107000"/>
                        </a:lnSpc>
                        <a:spcAft>
                          <a:spcPts val="800"/>
                        </a:spcAft>
                        <a:buNone/>
                      </a:pPr>
                      <a:r>
                        <a:rPr lang="nl-NL" sz="1800" kern="100" dirty="0">
                          <a:solidFill>
                            <a:srgbClr val="000000"/>
                          </a:solidFill>
                          <a:effectLst/>
                          <a:latin typeface="Aptos"/>
                          <a:ea typeface="Aptos" panose="020B0004020202020204" pitchFamily="34" charset="0"/>
                          <a:cs typeface="Times New Roman"/>
                        </a:rPr>
                        <a:t>Crossing Borders</a:t>
                      </a:r>
                      <a:endParaRPr lang="nl-NL" sz="1800" kern="100" dirty="0">
                        <a:effectLst/>
                        <a:latin typeface="Aptos"/>
                        <a:ea typeface="Aptos" panose="020B0004020202020204" pitchFamily="34" charset="0"/>
                        <a:cs typeface="Times New Roman"/>
                      </a:endParaRPr>
                    </a:p>
                    <a:p>
                      <a:pPr>
                        <a:lnSpc>
                          <a:spcPct val="107000"/>
                        </a:lnSpc>
                        <a:spcAft>
                          <a:spcPts val="800"/>
                        </a:spcAft>
                        <a:buNone/>
                      </a:pPr>
                      <a:r>
                        <a:rPr lang="nl-NL" sz="1800" kern="100" dirty="0" err="1">
                          <a:solidFill>
                            <a:srgbClr val="000000"/>
                          </a:solidFill>
                          <a:effectLst/>
                          <a:latin typeface="Aptos"/>
                          <a:ea typeface="Aptos" panose="020B0004020202020204" pitchFamily="34" charset="0"/>
                          <a:cs typeface="Times New Roman"/>
                        </a:rPr>
                        <a:t>Kids</a:t>
                      </a:r>
                      <a:r>
                        <a:rPr lang="nl-NL" sz="1800" kern="100" dirty="0">
                          <a:solidFill>
                            <a:srgbClr val="000000"/>
                          </a:solidFill>
                          <a:effectLst/>
                          <a:latin typeface="Aptos"/>
                          <a:ea typeface="Aptos" panose="020B0004020202020204" pitchFamily="34" charset="0"/>
                          <a:cs typeface="Times New Roman"/>
                        </a:rPr>
                        <a:t> </a:t>
                      </a:r>
                      <a:r>
                        <a:rPr lang="nl-NL" sz="1800" kern="100" dirty="0" err="1">
                          <a:solidFill>
                            <a:srgbClr val="000000"/>
                          </a:solidFill>
                          <a:effectLst/>
                          <a:latin typeface="Aptos"/>
                          <a:ea typeface="Aptos" panose="020B0004020202020204" pitchFamily="34" charset="0"/>
                          <a:cs typeface="Times New Roman"/>
                        </a:rPr>
                        <a:t>for</a:t>
                      </a:r>
                      <a:r>
                        <a:rPr lang="nl-NL" sz="1800" kern="100" dirty="0">
                          <a:solidFill>
                            <a:srgbClr val="000000"/>
                          </a:solidFill>
                          <a:effectLst/>
                          <a:latin typeface="Aptos"/>
                          <a:ea typeface="Aptos" panose="020B0004020202020204" pitchFamily="34" charset="0"/>
                          <a:cs typeface="Times New Roman"/>
                        </a:rPr>
                        <a:t> Change</a:t>
                      </a:r>
                      <a:endParaRPr lang="nl-NL" sz="1800"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a:lnSpc>
                          <a:spcPct val="107000"/>
                        </a:lnSpc>
                        <a:spcAft>
                          <a:spcPts val="800"/>
                        </a:spcAft>
                        <a:buNone/>
                      </a:pPr>
                      <a:endParaRPr lang="nl-NL" sz="1800" kern="100" dirty="0">
                        <a:effectLst/>
                        <a:latin typeface="Aptos"/>
                        <a:ea typeface="Aptos" panose="020B0004020202020204" pitchFamily="34" charset="0"/>
                        <a:cs typeface="Times New Roman"/>
                      </a:endParaRPr>
                    </a:p>
                  </a:txBody>
                  <a:tcPr marL="42210" marR="4221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vMerge="1">
                  <a:txBody>
                    <a:bodyPr/>
                    <a:lstStyle/>
                    <a:p>
                      <a:endParaRPr lang="nl-NL"/>
                    </a:p>
                  </a:txBody>
                  <a:tcPr/>
                </a:tc>
                <a:extLst>
                  <a:ext uri="{0D108BD9-81ED-4DB2-BD59-A6C34878D82A}">
                    <a16:rowId xmlns:a16="http://schemas.microsoft.com/office/drawing/2014/main" val="1667028288"/>
                  </a:ext>
                </a:extLst>
              </a:tr>
            </a:tbl>
          </a:graphicData>
        </a:graphic>
      </p:graphicFrame>
      <p:sp>
        <p:nvSpPr>
          <p:cNvPr id="7" name="Titel 6">
            <a:extLst>
              <a:ext uri="{FF2B5EF4-FFF2-40B4-BE49-F238E27FC236}">
                <a16:creationId xmlns:a16="http://schemas.microsoft.com/office/drawing/2014/main" id="{95835D0C-D837-9BB5-C06D-315283B06FA3}"/>
              </a:ext>
            </a:extLst>
          </p:cNvPr>
          <p:cNvSpPr>
            <a:spLocks noGrp="1"/>
          </p:cNvSpPr>
          <p:nvPr>
            <p:ph type="title"/>
          </p:nvPr>
        </p:nvSpPr>
        <p:spPr>
          <a:xfrm>
            <a:off x="1736035" y="0"/>
            <a:ext cx="6520069" cy="497487"/>
          </a:xfrm>
        </p:spPr>
        <p:txBody>
          <a:bodyPr>
            <a:normAutofit/>
          </a:bodyPr>
          <a:lstStyle/>
          <a:p>
            <a:r>
              <a:rPr lang="nl-NL" sz="2800" dirty="0"/>
              <a:t>Overzicht OiSO in Marnix curriculum</a:t>
            </a:r>
          </a:p>
        </p:txBody>
      </p:sp>
      <p:pic>
        <p:nvPicPr>
          <p:cNvPr id="8" name="Afbeelding 7">
            <a:extLst>
              <a:ext uri="{FF2B5EF4-FFF2-40B4-BE49-F238E27FC236}">
                <a16:creationId xmlns:a16="http://schemas.microsoft.com/office/drawing/2014/main" id="{D092F70B-B147-CE29-B76C-D2D3121EBA59}"/>
              </a:ext>
            </a:extLst>
          </p:cNvPr>
          <p:cNvPicPr>
            <a:picLocks noChangeAspect="1"/>
          </p:cNvPicPr>
          <p:nvPr/>
        </p:nvPicPr>
        <p:blipFill>
          <a:blip r:embed="rId3"/>
          <a:stretch>
            <a:fillRect/>
          </a:stretch>
        </p:blipFill>
        <p:spPr>
          <a:xfrm>
            <a:off x="9710564" y="6044026"/>
            <a:ext cx="1969179" cy="597460"/>
          </a:xfrm>
          <a:prstGeom prst="rect">
            <a:avLst/>
          </a:prstGeom>
        </p:spPr>
      </p:pic>
    </p:spTree>
    <p:extLst>
      <p:ext uri="{BB962C8B-B14F-4D97-AF65-F5344CB8AC3E}">
        <p14:creationId xmlns:p14="http://schemas.microsoft.com/office/powerpoint/2010/main" val="15746873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a:extLst>
            <a:ext uri="{FF2B5EF4-FFF2-40B4-BE49-F238E27FC236}">
              <a16:creationId xmlns:a16="http://schemas.microsoft.com/office/drawing/2014/main" id="{D7984762-3112-1924-AC9B-EFE79D85B7E6}"/>
            </a:ext>
          </a:extLst>
        </p:cNvPr>
        <p:cNvGrpSpPr/>
        <p:nvPr/>
      </p:nvGrpSpPr>
      <p:grpSpPr>
        <a:xfrm>
          <a:off x="0" y="0"/>
          <a:ext cx="0" cy="0"/>
          <a:chOff x="0" y="0"/>
          <a:chExt cx="0" cy="0"/>
        </a:xfrm>
      </p:grpSpPr>
      <p:sp>
        <p:nvSpPr>
          <p:cNvPr id="5" name="Titel 1">
            <a:extLst>
              <a:ext uri="{FF2B5EF4-FFF2-40B4-BE49-F238E27FC236}">
                <a16:creationId xmlns:a16="http://schemas.microsoft.com/office/drawing/2014/main" id="{BC7AF377-1695-E1E9-97CF-C4184B86B068}"/>
              </a:ext>
            </a:extLst>
          </p:cNvPr>
          <p:cNvSpPr>
            <a:spLocks noGrp="1"/>
          </p:cNvSpPr>
          <p:nvPr>
            <p:ph type="title"/>
          </p:nvPr>
        </p:nvSpPr>
        <p:spPr>
          <a:xfrm>
            <a:off x="715719" y="712873"/>
            <a:ext cx="10384672" cy="589616"/>
          </a:xfrm>
        </p:spPr>
        <p:txBody>
          <a:bodyPr>
            <a:noAutofit/>
          </a:bodyPr>
          <a:lstStyle/>
          <a:p>
            <a:r>
              <a:rPr lang="nl-NL" sz="4400" b="0" dirty="0"/>
              <a:t>De Onderwijseenheid Leren voor het leven</a:t>
            </a:r>
            <a:endParaRPr lang="nl-NL" sz="4400" b="1" dirty="0">
              <a:solidFill>
                <a:srgbClr val="EA4E1B"/>
              </a:solidFill>
              <a:latin typeface="Aptos" panose="020B0004020202020204" pitchFamily="34" charset="0"/>
            </a:endParaRPr>
          </a:p>
        </p:txBody>
      </p:sp>
      <p:pic>
        <p:nvPicPr>
          <p:cNvPr id="3" name="Afbeelding 2">
            <a:extLst>
              <a:ext uri="{FF2B5EF4-FFF2-40B4-BE49-F238E27FC236}">
                <a16:creationId xmlns:a16="http://schemas.microsoft.com/office/drawing/2014/main" id="{BF8EFECE-E5D1-4551-9A63-EC9128526362}"/>
              </a:ext>
            </a:extLst>
          </p:cNvPr>
          <p:cNvPicPr>
            <a:picLocks noChangeAspect="1"/>
          </p:cNvPicPr>
          <p:nvPr/>
        </p:nvPicPr>
        <p:blipFill>
          <a:blip r:embed="rId3"/>
          <a:stretch>
            <a:fillRect/>
          </a:stretch>
        </p:blipFill>
        <p:spPr>
          <a:xfrm rot="21199559">
            <a:off x="1635596" y="1846248"/>
            <a:ext cx="7301075" cy="3887785"/>
          </a:xfrm>
          <a:prstGeom prst="rect">
            <a:avLst/>
          </a:prstGeom>
        </p:spPr>
      </p:pic>
      <p:pic>
        <p:nvPicPr>
          <p:cNvPr id="4" name="Afbeelding 3">
            <a:extLst>
              <a:ext uri="{FF2B5EF4-FFF2-40B4-BE49-F238E27FC236}">
                <a16:creationId xmlns:a16="http://schemas.microsoft.com/office/drawing/2014/main" id="{9873431D-46A5-FE7E-8100-E28BD1CA8ED5}"/>
              </a:ext>
            </a:extLst>
          </p:cNvPr>
          <p:cNvPicPr>
            <a:picLocks noChangeAspect="1"/>
          </p:cNvPicPr>
          <p:nvPr/>
        </p:nvPicPr>
        <p:blipFill>
          <a:blip r:embed="rId4"/>
          <a:stretch>
            <a:fillRect/>
          </a:stretch>
        </p:blipFill>
        <p:spPr>
          <a:xfrm>
            <a:off x="7374327" y="3611118"/>
            <a:ext cx="3036071" cy="2060627"/>
          </a:xfrm>
          <a:prstGeom prst="rect">
            <a:avLst/>
          </a:prstGeom>
        </p:spPr>
      </p:pic>
    </p:spTree>
    <p:extLst>
      <p:ext uri="{BB962C8B-B14F-4D97-AF65-F5344CB8AC3E}">
        <p14:creationId xmlns:p14="http://schemas.microsoft.com/office/powerpoint/2010/main" val="1812104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9DBB51-594D-226E-428B-C116C27B4E30}"/>
              </a:ext>
            </a:extLst>
          </p:cNvPr>
          <p:cNvSpPr>
            <a:spLocks noGrp="1"/>
          </p:cNvSpPr>
          <p:nvPr>
            <p:ph type="title"/>
          </p:nvPr>
        </p:nvSpPr>
        <p:spPr>
          <a:xfrm>
            <a:off x="900000" y="304099"/>
            <a:ext cx="10753200" cy="1051200"/>
          </a:xfrm>
        </p:spPr>
        <p:txBody>
          <a:bodyPr>
            <a:normAutofit/>
          </a:bodyPr>
          <a:lstStyle/>
          <a:p>
            <a:r>
              <a:rPr lang="nl-NL" sz="4400" b="0" dirty="0"/>
              <a:t>Wat studenten en leerkrachten lastig vinden </a:t>
            </a:r>
          </a:p>
        </p:txBody>
      </p:sp>
      <p:sp>
        <p:nvSpPr>
          <p:cNvPr id="3" name="Tijdelijke aanduiding voor dianummer 2">
            <a:extLst>
              <a:ext uri="{FF2B5EF4-FFF2-40B4-BE49-F238E27FC236}">
                <a16:creationId xmlns:a16="http://schemas.microsoft.com/office/drawing/2014/main" id="{9544341C-BC2A-DFD5-96D7-CB138A6E05BB}"/>
              </a:ext>
            </a:extLst>
          </p:cNvPr>
          <p:cNvSpPr>
            <a:spLocks noGrp="1"/>
          </p:cNvSpPr>
          <p:nvPr>
            <p:ph type="sldNum" sz="quarter" idx="12"/>
          </p:nvPr>
        </p:nvSpPr>
        <p:spPr/>
        <p:txBody>
          <a:bodyPr/>
          <a:lstStyle/>
          <a:p>
            <a:r>
              <a:rPr lang="nl-NL"/>
              <a:t> | </a:t>
            </a:r>
            <a:fld id="{23ED488E-9FF7-422A-A109-DA1622E50649}" type="slidenum">
              <a:rPr lang="nl-NL" smtClean="0"/>
              <a:pPr/>
              <a:t>19</a:t>
            </a:fld>
            <a:endParaRPr lang="nl-NL"/>
          </a:p>
        </p:txBody>
      </p:sp>
      <p:sp>
        <p:nvSpPr>
          <p:cNvPr id="4" name="Tijdelijke aanduiding voor tekst 3">
            <a:extLst>
              <a:ext uri="{FF2B5EF4-FFF2-40B4-BE49-F238E27FC236}">
                <a16:creationId xmlns:a16="http://schemas.microsoft.com/office/drawing/2014/main" id="{C02C7A10-FCDF-346D-04FF-098A25995DE4}"/>
              </a:ext>
            </a:extLst>
          </p:cNvPr>
          <p:cNvSpPr>
            <a:spLocks noGrp="1"/>
          </p:cNvSpPr>
          <p:nvPr>
            <p:ph type="body" sz="quarter" idx="13"/>
          </p:nvPr>
        </p:nvSpPr>
        <p:spPr>
          <a:xfrm>
            <a:off x="900000" y="1173385"/>
            <a:ext cx="11292000" cy="5164232"/>
          </a:xfrm>
          <a:solidFill>
            <a:schemeClr val="tx2">
              <a:lumMod val="20000"/>
              <a:lumOff val="80000"/>
            </a:schemeClr>
          </a:solidFill>
        </p:spPr>
        <p:txBody>
          <a:bodyPr>
            <a:normAutofit/>
          </a:bodyPr>
          <a:lstStyle/>
          <a:p>
            <a:r>
              <a:rPr lang="nl-NL" sz="3000" b="0" dirty="0"/>
              <a:t>Wat kan ik doen als kinderen</a:t>
            </a:r>
          </a:p>
          <a:p>
            <a:r>
              <a:rPr lang="nl-NL" sz="2600" b="0" dirty="0"/>
              <a:t>- niet direct een duurzame uitdaging in hun leefwereld kunnen zien?</a:t>
            </a:r>
          </a:p>
          <a:p>
            <a:r>
              <a:rPr lang="nl-NL" sz="2600" b="0" dirty="0"/>
              <a:t>- onvoldoende creatieve ideeën verzinnen? </a:t>
            </a:r>
          </a:p>
          <a:p>
            <a:r>
              <a:rPr lang="nl-NL" sz="2600" b="0" dirty="0"/>
              <a:t>- te veel ideeën hebben verzonnen en niet kunnen kiezen? </a:t>
            </a:r>
          </a:p>
          <a:p>
            <a:r>
              <a:rPr lang="nl-NL" sz="2600" b="0" dirty="0"/>
              <a:t>- moeite hebben met het kiezen van een haalbaar idee?</a:t>
            </a:r>
          </a:p>
          <a:p>
            <a:r>
              <a:rPr lang="nl-NL" sz="2600" b="0" dirty="0"/>
              <a:t>- zich niet allemaal eigenaar voelen van het idee? </a:t>
            </a:r>
          </a:p>
          <a:p>
            <a:r>
              <a:rPr lang="nl-NL" sz="2600" b="0" dirty="0"/>
              <a:t>- hun idee onvoldoende uitgediept hebben?</a:t>
            </a:r>
          </a:p>
          <a:p>
            <a:r>
              <a:rPr lang="nl-NL" sz="2600" b="0" dirty="0"/>
              <a:t>- niet planmatig aan de slag gaan?</a:t>
            </a:r>
          </a:p>
          <a:p>
            <a:r>
              <a:rPr lang="nl-NL" sz="2600" b="0" dirty="0"/>
              <a:t>- niet in gesprek gaan met direct betrokkenen bij de uitdaging? </a:t>
            </a:r>
          </a:p>
          <a:p>
            <a:r>
              <a:rPr lang="nl-NL" sz="2600" b="0" dirty="0"/>
              <a:t>- niet reflecteren op het proces dat zij doorlopen?  </a:t>
            </a:r>
          </a:p>
          <a:p>
            <a:endParaRPr lang="nl-NL" b="0" dirty="0"/>
          </a:p>
        </p:txBody>
      </p:sp>
      <p:pic>
        <p:nvPicPr>
          <p:cNvPr id="6" name="Afbeelding 5">
            <a:extLst>
              <a:ext uri="{FF2B5EF4-FFF2-40B4-BE49-F238E27FC236}">
                <a16:creationId xmlns:a16="http://schemas.microsoft.com/office/drawing/2014/main" id="{D22811E4-A829-9BE9-F29F-13BA6C7A17BC}"/>
              </a:ext>
            </a:extLst>
          </p:cNvPr>
          <p:cNvPicPr>
            <a:picLocks noChangeAspect="1"/>
          </p:cNvPicPr>
          <p:nvPr/>
        </p:nvPicPr>
        <p:blipFill>
          <a:blip r:embed="rId3"/>
          <a:stretch>
            <a:fillRect/>
          </a:stretch>
        </p:blipFill>
        <p:spPr>
          <a:xfrm>
            <a:off x="10137569" y="6155703"/>
            <a:ext cx="1970000" cy="598880"/>
          </a:xfrm>
          <a:prstGeom prst="rect">
            <a:avLst/>
          </a:prstGeom>
        </p:spPr>
      </p:pic>
    </p:spTree>
    <p:extLst>
      <p:ext uri="{BB962C8B-B14F-4D97-AF65-F5344CB8AC3E}">
        <p14:creationId xmlns:p14="http://schemas.microsoft.com/office/powerpoint/2010/main" val="1033101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a:extLst>
            <a:ext uri="{FF2B5EF4-FFF2-40B4-BE49-F238E27FC236}">
              <a16:creationId xmlns:a16="http://schemas.microsoft.com/office/drawing/2014/main" id="{00143636-1A2E-1898-1367-5FB84EACF166}"/>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2E5AD43A-B420-EA0A-119C-9EFD47A7601E}"/>
              </a:ext>
            </a:extLst>
          </p:cNvPr>
          <p:cNvSpPr>
            <a:spLocks noGrp="1"/>
          </p:cNvSpPr>
          <p:nvPr>
            <p:ph type="pic" sz="quarter" idx="13"/>
          </p:nvPr>
        </p:nvSpPr>
        <p:spPr>
          <a:xfrm>
            <a:off x="949961" y="1408286"/>
            <a:ext cx="10753199" cy="4904721"/>
          </a:xfrm>
        </p:spPr>
        <p:txBody>
          <a:bodyPr>
            <a:normAutofit/>
          </a:bodyPr>
          <a:lstStyle/>
          <a:p>
            <a:r>
              <a:rPr lang="nl-NL" sz="3200" b="0" dirty="0"/>
              <a:t>1. 	Onderwijs in Sociaal Ondernemerschap (OiSO) op de 	basisschool: waarom</a:t>
            </a:r>
            <a:r>
              <a:rPr lang="nl-NL" sz="3200" b="0"/>
              <a:t>, wat en hoe?  </a:t>
            </a:r>
            <a:r>
              <a:rPr lang="nl-NL" sz="2000" b="0" dirty="0"/>
              <a:t>(8 minuten)</a:t>
            </a:r>
          </a:p>
          <a:p>
            <a:r>
              <a:rPr lang="nl-NL" sz="3200" b="0" dirty="0"/>
              <a:t>2.	OiSO in het Marnix curriculum </a:t>
            </a:r>
            <a:r>
              <a:rPr lang="nl-NL" sz="2000" b="0" dirty="0"/>
              <a:t>(8 minuten)</a:t>
            </a:r>
          </a:p>
          <a:p>
            <a:r>
              <a:rPr lang="nl-NL" sz="3200" b="0" dirty="0"/>
              <a:t>3. 	Verkennen toolkit A: Toolkit safari </a:t>
            </a:r>
            <a:r>
              <a:rPr lang="nl-NL" sz="2000" b="0" dirty="0"/>
              <a:t>(15 minuten)</a:t>
            </a:r>
          </a:p>
          <a:p>
            <a:r>
              <a:rPr lang="nl-NL" sz="3200" b="0" dirty="0"/>
              <a:t>4. 	Verkennen toolkit B: Toolkit tapas </a:t>
            </a:r>
            <a:r>
              <a:rPr lang="nl-NL" sz="2000" b="0" dirty="0"/>
              <a:t>(15 minuten)</a:t>
            </a:r>
          </a:p>
          <a:p>
            <a:r>
              <a:rPr lang="nl-NL" sz="3200" b="0" dirty="0"/>
              <a:t>5. 	Kansen en ondersteuning </a:t>
            </a:r>
            <a:r>
              <a:rPr lang="nl-NL" sz="2000" b="0" dirty="0"/>
              <a:t>(10 minuten)</a:t>
            </a:r>
          </a:p>
          <a:p>
            <a:r>
              <a:rPr lang="nl-NL" sz="3200" b="0" dirty="0"/>
              <a:t>6. 	Meer weten? </a:t>
            </a:r>
            <a:r>
              <a:rPr lang="nl-NL" sz="2000" b="0" dirty="0"/>
              <a:t>(3 minuten)</a:t>
            </a:r>
          </a:p>
          <a:p>
            <a:endParaRPr lang="nl-NL" sz="3200" b="0" dirty="0"/>
          </a:p>
          <a:p>
            <a:endParaRPr lang="nl-NL" sz="2000" b="0" dirty="0"/>
          </a:p>
          <a:p>
            <a:endParaRPr lang="nl-NL" sz="2000" b="0" dirty="0"/>
          </a:p>
        </p:txBody>
      </p:sp>
      <p:pic>
        <p:nvPicPr>
          <p:cNvPr id="8" name="Afbeelding 7">
            <a:extLst>
              <a:ext uri="{FF2B5EF4-FFF2-40B4-BE49-F238E27FC236}">
                <a16:creationId xmlns:a16="http://schemas.microsoft.com/office/drawing/2014/main" id="{3BA05482-1F0F-B455-E4A9-295889F4DD5F}"/>
              </a:ext>
            </a:extLst>
          </p:cNvPr>
          <p:cNvPicPr>
            <a:picLocks noChangeAspect="1"/>
          </p:cNvPicPr>
          <p:nvPr/>
        </p:nvPicPr>
        <p:blipFill>
          <a:blip r:embed="rId3"/>
          <a:stretch>
            <a:fillRect/>
          </a:stretch>
        </p:blipFill>
        <p:spPr>
          <a:xfrm>
            <a:off x="9940924" y="5831486"/>
            <a:ext cx="1970000" cy="598880"/>
          </a:xfrm>
          <a:prstGeom prst="rect">
            <a:avLst/>
          </a:prstGeom>
        </p:spPr>
      </p:pic>
      <p:sp>
        <p:nvSpPr>
          <p:cNvPr id="7" name="Tekstvak 6">
            <a:extLst>
              <a:ext uri="{FF2B5EF4-FFF2-40B4-BE49-F238E27FC236}">
                <a16:creationId xmlns:a16="http://schemas.microsoft.com/office/drawing/2014/main" id="{EB61EDFF-647C-28B3-782F-054381FB67F6}"/>
              </a:ext>
            </a:extLst>
          </p:cNvPr>
          <p:cNvSpPr txBox="1"/>
          <p:nvPr/>
        </p:nvSpPr>
        <p:spPr>
          <a:xfrm>
            <a:off x="3506678" y="544993"/>
            <a:ext cx="2672398" cy="677108"/>
          </a:xfrm>
          <a:prstGeom prst="rect">
            <a:avLst/>
          </a:prstGeom>
          <a:noFill/>
        </p:spPr>
        <p:txBody>
          <a:bodyPr wrap="none" lIns="0" tIns="0" rIns="0" bIns="0" rtlCol="0">
            <a:spAutoFit/>
          </a:bodyPr>
          <a:lstStyle/>
          <a:p>
            <a:r>
              <a:rPr lang="nl-NL" sz="4400" dirty="0">
                <a:solidFill>
                  <a:srgbClr val="C00000"/>
                </a:solidFill>
              </a:rPr>
              <a:t>Programma</a:t>
            </a:r>
          </a:p>
        </p:txBody>
      </p:sp>
    </p:spTree>
    <p:extLst>
      <p:ext uri="{BB962C8B-B14F-4D97-AF65-F5344CB8AC3E}">
        <p14:creationId xmlns:p14="http://schemas.microsoft.com/office/powerpoint/2010/main" val="562632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4924264A-F1EF-213D-23A1-214C8D460AE1}"/>
              </a:ext>
            </a:extLst>
          </p:cNvPr>
          <p:cNvPicPr>
            <a:picLocks noChangeAspect="1"/>
          </p:cNvPicPr>
          <p:nvPr/>
        </p:nvPicPr>
        <p:blipFill>
          <a:blip r:embed="rId3"/>
          <a:stretch>
            <a:fillRect/>
          </a:stretch>
        </p:blipFill>
        <p:spPr>
          <a:xfrm>
            <a:off x="1152098" y="1371990"/>
            <a:ext cx="10141334" cy="5131550"/>
          </a:xfrm>
          <a:prstGeom prst="rect">
            <a:avLst/>
          </a:prstGeom>
        </p:spPr>
      </p:pic>
      <p:sp>
        <p:nvSpPr>
          <p:cNvPr id="8" name="Tekstvak 7">
            <a:extLst>
              <a:ext uri="{FF2B5EF4-FFF2-40B4-BE49-F238E27FC236}">
                <a16:creationId xmlns:a16="http://schemas.microsoft.com/office/drawing/2014/main" id="{AB8E3225-9020-4A63-D17C-817F062EC6BD}"/>
              </a:ext>
            </a:extLst>
          </p:cNvPr>
          <p:cNvSpPr txBox="1"/>
          <p:nvPr/>
        </p:nvSpPr>
        <p:spPr>
          <a:xfrm>
            <a:off x="1447800" y="158297"/>
            <a:ext cx="10515600" cy="132556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lang="nl-NL" sz="4400" dirty="0">
                <a:solidFill>
                  <a:prstClr val="white"/>
                </a:solidFill>
                <a:latin typeface="Calibri" panose="020F0502020204030204"/>
              </a:rPr>
              <a:t>De Toolkit Sociaal Ondernemen in de klas</a:t>
            </a:r>
            <a:endParaRPr kumimoji="0" lang="nl-NL" sz="440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806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a:extLst>
            <a:ext uri="{FF2B5EF4-FFF2-40B4-BE49-F238E27FC236}">
              <a16:creationId xmlns:a16="http://schemas.microsoft.com/office/drawing/2014/main" id="{BFC36DD5-B4EB-950D-8CE0-62E89478D1DE}"/>
            </a:ext>
          </a:extLst>
        </p:cNvPr>
        <p:cNvGrpSpPr/>
        <p:nvPr/>
      </p:nvGrpSpPr>
      <p:grpSpPr>
        <a:xfrm>
          <a:off x="0" y="0"/>
          <a:ext cx="0" cy="0"/>
          <a:chOff x="0" y="0"/>
          <a:chExt cx="0" cy="0"/>
        </a:xfrm>
      </p:grpSpPr>
      <p:sp>
        <p:nvSpPr>
          <p:cNvPr id="5" name="Tekstvak 4">
            <a:extLst>
              <a:ext uri="{FF2B5EF4-FFF2-40B4-BE49-F238E27FC236}">
                <a16:creationId xmlns:a16="http://schemas.microsoft.com/office/drawing/2014/main" id="{5B99E721-C538-ADD0-7630-E33F3EF51361}"/>
              </a:ext>
            </a:extLst>
          </p:cNvPr>
          <p:cNvSpPr txBox="1"/>
          <p:nvPr/>
        </p:nvSpPr>
        <p:spPr>
          <a:xfrm>
            <a:off x="368220" y="345530"/>
            <a:ext cx="12807352" cy="769441"/>
          </a:xfrm>
          <a:prstGeom prst="rect">
            <a:avLst/>
          </a:prstGeom>
          <a:noFill/>
        </p:spPr>
        <p:txBody>
          <a:bodyPr wrap="square" lIns="91440" tIns="45720" rIns="91440" bIns="45720" rtlCol="0" anchor="t">
            <a:spAutoFit/>
          </a:bodyPr>
          <a:lstStyle/>
          <a:p>
            <a:pPr lvl="1"/>
            <a:r>
              <a:rPr kumimoji="0" lang="en-US" sz="4400" i="0" u="none" strike="noStrike" kern="1200" cap="none" spc="0" normalizeH="0" baseline="0" noProof="0">
                <a:ln>
                  <a:noFill/>
                </a:ln>
                <a:solidFill>
                  <a:schemeClr val="bg1"/>
                </a:solidFill>
                <a:effectLst/>
                <a:uLnTx/>
                <a:uFillTx/>
                <a:cs typeface="Calibri Light" panose="020F0302020204030204" pitchFamily="34" charset="0"/>
              </a:rPr>
              <a:t> </a:t>
            </a:r>
            <a:r>
              <a:rPr lang="en-US" sz="4400">
                <a:solidFill>
                  <a:schemeClr val="bg1"/>
                </a:solidFill>
                <a:cs typeface="Calibri Light" panose="020F0302020204030204" pitchFamily="34" charset="0"/>
              </a:rPr>
              <a:t>3</a:t>
            </a:r>
            <a:r>
              <a:rPr kumimoji="0" lang="en-US" sz="4400" i="0" u="none" strike="noStrike" kern="1200" cap="none" spc="0" normalizeH="0" baseline="0" noProof="0">
                <a:ln>
                  <a:noFill/>
                </a:ln>
                <a:solidFill>
                  <a:schemeClr val="bg1"/>
                </a:solidFill>
                <a:effectLst/>
                <a:uLnTx/>
                <a:uFillTx/>
                <a:cs typeface="Calibri Light" panose="020F0302020204030204" pitchFamily="34" charset="0"/>
              </a:rPr>
              <a:t>. Verkennen toolkit (A): Toolkit </a:t>
            </a:r>
            <a:r>
              <a:rPr lang="en-US" sz="4400">
                <a:solidFill>
                  <a:schemeClr val="bg1"/>
                </a:solidFill>
                <a:cs typeface="Calibri Light" panose="020F0302020204030204" pitchFamily="34" charset="0"/>
              </a:rPr>
              <a:t>S</a:t>
            </a:r>
            <a:r>
              <a:rPr kumimoji="0" lang="en-US" sz="4400" i="0" u="none" strike="noStrike" kern="1200" cap="none" spc="0" normalizeH="0" baseline="0" noProof="0">
                <a:ln>
                  <a:noFill/>
                </a:ln>
                <a:solidFill>
                  <a:schemeClr val="bg1"/>
                </a:solidFill>
                <a:effectLst/>
                <a:uLnTx/>
                <a:uFillTx/>
                <a:cs typeface="Calibri Light" panose="020F0302020204030204" pitchFamily="34" charset="0"/>
              </a:rPr>
              <a:t>afari</a:t>
            </a:r>
            <a:endParaRPr lang="nl-NL" sz="4400" i="0" u="none" strike="noStrike" kern="1200" cap="none" spc="0" normalizeH="0" baseline="0" noProof="0" dirty="0">
              <a:ln>
                <a:noFill/>
              </a:ln>
              <a:solidFill>
                <a:schemeClr val="bg1"/>
              </a:solidFill>
              <a:effectLst/>
              <a:uLnTx/>
              <a:uFillTx/>
              <a:cs typeface="Calibri Light" panose="020F0302020204030204" pitchFamily="34" charset="0"/>
            </a:endParaRPr>
          </a:p>
        </p:txBody>
      </p:sp>
      <p:pic>
        <p:nvPicPr>
          <p:cNvPr id="6" name="Afbeelding 5">
            <a:extLst>
              <a:ext uri="{FF2B5EF4-FFF2-40B4-BE49-F238E27FC236}">
                <a16:creationId xmlns:a16="http://schemas.microsoft.com/office/drawing/2014/main" id="{D363722F-C299-CFF8-41FA-63AA0EAAC437}"/>
              </a:ext>
            </a:extLst>
          </p:cNvPr>
          <p:cNvPicPr>
            <a:picLocks noChangeAspect="1"/>
          </p:cNvPicPr>
          <p:nvPr/>
        </p:nvPicPr>
        <p:blipFill>
          <a:blip r:embed="rId3">
            <a:grayscl/>
          </a:blip>
          <a:stretch>
            <a:fillRect/>
          </a:stretch>
        </p:blipFill>
        <p:spPr>
          <a:xfrm>
            <a:off x="1050582" y="1273996"/>
            <a:ext cx="7280629" cy="4853753"/>
          </a:xfrm>
          <a:prstGeom prst="rect">
            <a:avLst/>
          </a:prstGeom>
        </p:spPr>
      </p:pic>
      <p:pic>
        <p:nvPicPr>
          <p:cNvPr id="7" name="Afbeelding 6">
            <a:extLst>
              <a:ext uri="{FF2B5EF4-FFF2-40B4-BE49-F238E27FC236}">
                <a16:creationId xmlns:a16="http://schemas.microsoft.com/office/drawing/2014/main" id="{2131B85E-25D0-B392-6D1A-510717CC771F}"/>
              </a:ext>
            </a:extLst>
          </p:cNvPr>
          <p:cNvPicPr>
            <a:picLocks noChangeAspect="1"/>
          </p:cNvPicPr>
          <p:nvPr/>
        </p:nvPicPr>
        <p:blipFill>
          <a:blip r:embed="rId4"/>
          <a:stretch>
            <a:fillRect/>
          </a:stretch>
        </p:blipFill>
        <p:spPr>
          <a:xfrm>
            <a:off x="8537844" y="5047743"/>
            <a:ext cx="3543291" cy="1080006"/>
          </a:xfrm>
          <a:prstGeom prst="rect">
            <a:avLst/>
          </a:prstGeom>
        </p:spPr>
      </p:pic>
    </p:spTree>
    <p:extLst>
      <p:ext uri="{BB962C8B-B14F-4D97-AF65-F5344CB8AC3E}">
        <p14:creationId xmlns:p14="http://schemas.microsoft.com/office/powerpoint/2010/main" val="3203812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FF3CDF60-BE85-ED8B-8A04-8829FE6E3214}"/>
              </a:ext>
            </a:extLst>
          </p:cNvPr>
          <p:cNvSpPr txBox="1"/>
          <p:nvPr/>
        </p:nvSpPr>
        <p:spPr>
          <a:xfrm>
            <a:off x="400692" y="673100"/>
            <a:ext cx="10663548" cy="769441"/>
          </a:xfrm>
          <a:prstGeom prst="rect">
            <a:avLst/>
          </a:prstGeom>
          <a:noFill/>
        </p:spPr>
        <p:txBody>
          <a:bodyPr wrap="square" lIns="91440" tIns="45720" rIns="91440" bIns="45720" rtlCol="0" anchor="t">
            <a:spAutoFit/>
          </a:bodyPr>
          <a:lstStyle/>
          <a:p>
            <a:r>
              <a:rPr lang="nl-NL" sz="4400" b="1" dirty="0">
                <a:solidFill>
                  <a:srgbClr val="C00000"/>
                </a:solidFill>
                <a:latin typeface="Calibri Light" panose="020F0302020204030204" pitchFamily="34" charset="0"/>
                <a:cs typeface="Calibri Light" panose="020F0302020204030204" pitchFamily="34" charset="0"/>
              </a:rPr>
              <a:t>Toolkit Safari</a:t>
            </a:r>
            <a:endParaRPr lang="nl-NL" sz="2000" b="1" i="0" u="none" strike="noStrike" kern="1200" cap="none" spc="0" normalizeH="0" baseline="0" noProof="0" dirty="0">
              <a:ln>
                <a:noFill/>
              </a:ln>
              <a:solidFill>
                <a:schemeClr val="bg1">
                  <a:lumMod val="75000"/>
                </a:schemeClr>
              </a:solidFill>
              <a:effectLst/>
              <a:uLnTx/>
              <a:uFillTx/>
              <a:latin typeface="Calibri" panose="020F0502020204030204"/>
              <a:cs typeface="Calibri"/>
            </a:endParaRPr>
          </a:p>
        </p:txBody>
      </p:sp>
      <p:sp>
        <p:nvSpPr>
          <p:cNvPr id="6" name="Tekstvak 5">
            <a:extLst>
              <a:ext uri="{FF2B5EF4-FFF2-40B4-BE49-F238E27FC236}">
                <a16:creationId xmlns:a16="http://schemas.microsoft.com/office/drawing/2014/main" id="{E15B3538-3515-42DE-B491-29B8D50397F6}"/>
              </a:ext>
            </a:extLst>
          </p:cNvPr>
          <p:cNvSpPr txBox="1"/>
          <p:nvPr/>
        </p:nvSpPr>
        <p:spPr>
          <a:xfrm>
            <a:off x="544531" y="1859044"/>
            <a:ext cx="11535282" cy="7109639"/>
          </a:xfrm>
          <a:prstGeom prst="rect">
            <a:avLst/>
          </a:prstGeom>
          <a:noFill/>
        </p:spPr>
        <p:txBody>
          <a:bodyPr wrap="square" lIns="91440" tIns="45720" rIns="91440" bIns="45720" rtlCol="0" anchor="t">
            <a:spAutoFit/>
          </a:bodyPr>
          <a:lstStyle/>
          <a:p>
            <a:r>
              <a:rPr lang="nl-NL" sz="2800" b="1" dirty="0">
                <a:solidFill>
                  <a:schemeClr val="bg2">
                    <a:lumMod val="50000"/>
                  </a:schemeClr>
                </a:solidFill>
              </a:rPr>
              <a:t>Doel:</a:t>
            </a:r>
            <a:r>
              <a:rPr lang="nl-NL" sz="2800" dirty="0">
                <a:solidFill>
                  <a:schemeClr val="bg2">
                    <a:lumMod val="50000"/>
                  </a:schemeClr>
                </a:solidFill>
              </a:rPr>
              <a:t> Ontdekken hoe de toolkit is opgebouwd en wat erin te vinden is.</a:t>
            </a:r>
          </a:p>
          <a:p>
            <a:endParaRPr lang="nl-NL" sz="2800" dirty="0">
              <a:solidFill>
                <a:schemeClr val="bg2">
                  <a:lumMod val="50000"/>
                </a:schemeClr>
              </a:solidFill>
            </a:endParaRPr>
          </a:p>
          <a:p>
            <a:pPr marL="457200" indent="-457200">
              <a:buFont typeface="Arial" panose="020B0604020202020204" pitchFamily="34" charset="0"/>
              <a:buChar char="•"/>
            </a:pPr>
            <a:r>
              <a:rPr lang="nl-NL" sz="2800" dirty="0">
                <a:solidFill>
                  <a:schemeClr val="bg2">
                    <a:lumMod val="50000"/>
                  </a:schemeClr>
                </a:solidFill>
              </a:rPr>
              <a:t>Bezoek </a:t>
            </a:r>
            <a:r>
              <a:rPr lang="nl-NL" sz="2800" dirty="0">
                <a:solidFill>
                  <a:schemeClr val="bg2">
                    <a:lumMod val="50000"/>
                  </a:schemeClr>
                </a:solidFill>
                <a:hlinkClick r:id="rId3"/>
              </a:rPr>
              <a:t>www.sociaalondernemenindeklas.nl</a:t>
            </a:r>
            <a:r>
              <a:rPr lang="nl-NL" sz="2800" dirty="0">
                <a:solidFill>
                  <a:schemeClr val="bg2">
                    <a:lumMod val="50000"/>
                  </a:schemeClr>
                </a:solidFill>
              </a:rPr>
              <a:t>  – dit is het startpunt van jullie ‘safari’.</a:t>
            </a:r>
          </a:p>
          <a:p>
            <a:pPr marL="457200" indent="-457200">
              <a:buFont typeface="Arial" panose="020B0604020202020204" pitchFamily="34" charset="0"/>
              <a:buChar char="•"/>
            </a:pPr>
            <a:r>
              <a:rPr lang="nl-NL" sz="2800" dirty="0">
                <a:solidFill>
                  <a:schemeClr val="bg2">
                    <a:lumMod val="50000"/>
                  </a:schemeClr>
                </a:solidFill>
              </a:rPr>
              <a:t>Gebruik de safari-kaarten als gids: ga op ontdekkingstocht en verzamel ervaringen.</a:t>
            </a:r>
          </a:p>
          <a:p>
            <a:pPr marL="457200" indent="-457200">
              <a:buFont typeface="Arial" panose="020B0604020202020204" pitchFamily="34" charset="0"/>
              <a:buChar char="•"/>
            </a:pPr>
            <a:r>
              <a:rPr lang="nl-NL" sz="2800" dirty="0">
                <a:solidFill>
                  <a:schemeClr val="bg2">
                    <a:lumMod val="50000"/>
                  </a:schemeClr>
                </a:solidFill>
              </a:rPr>
              <a:t>Bespreek na jullie safari: </a:t>
            </a:r>
            <a:r>
              <a:rPr lang="nl-NL" sz="2800" i="1" dirty="0">
                <a:solidFill>
                  <a:schemeClr val="bg2">
                    <a:lumMod val="50000"/>
                  </a:schemeClr>
                </a:solidFill>
              </a:rPr>
              <a:t>wat is de meest waardevolle vondst die jullie hebben gedaan?</a:t>
            </a:r>
          </a:p>
          <a:p>
            <a:endParaRPr lang="nl-NL" sz="2800" dirty="0">
              <a:solidFill>
                <a:schemeClr val="bg2">
                  <a:lumMod val="50000"/>
                </a:schemeClr>
              </a:solidFill>
            </a:endParaRPr>
          </a:p>
          <a:p>
            <a:r>
              <a:rPr lang="nl-NL" sz="2800" dirty="0">
                <a:solidFill>
                  <a:schemeClr val="bg2">
                    <a:lumMod val="50000"/>
                  </a:schemeClr>
                </a:solidFill>
              </a:rPr>
              <a:t>Terugkoppeling: Deel jullie ontdekking met de rest van de groep.</a:t>
            </a:r>
          </a:p>
          <a:p>
            <a:endParaRPr lang="en-US" sz="2800" dirty="0">
              <a:solidFill>
                <a:schemeClr val="tx1">
                  <a:lumMod val="50000"/>
                  <a:lumOff val="50000"/>
                </a:schemeClr>
              </a:solidFill>
            </a:endParaRPr>
          </a:p>
          <a:p>
            <a:endParaRPr lang="en-US" sz="2800" dirty="0">
              <a:solidFill>
                <a:schemeClr val="tx1">
                  <a:lumMod val="50000"/>
                  <a:lumOff val="50000"/>
                </a:schemeClr>
              </a:solidFill>
            </a:endParaRPr>
          </a:p>
          <a:p>
            <a:endParaRPr lang="en-US" sz="2800" dirty="0">
              <a:solidFill>
                <a:schemeClr val="tx1">
                  <a:lumMod val="50000"/>
                  <a:lumOff val="50000"/>
                </a:schemeClr>
              </a:solidFill>
            </a:endParaRPr>
          </a:p>
          <a:p>
            <a:endParaRPr lang="nl-NL" sz="2800" dirty="0">
              <a:solidFill>
                <a:schemeClr val="tx1">
                  <a:lumMod val="50000"/>
                  <a:lumOff val="50000"/>
                </a:schemeClr>
              </a:solidFill>
            </a:endParaRPr>
          </a:p>
          <a:p>
            <a:pPr lvl="1"/>
            <a:endParaRPr lang="nl-NL" sz="2800" b="1" dirty="0">
              <a:solidFill>
                <a:srgbClr val="C00000"/>
              </a:solidFill>
            </a:endParaRPr>
          </a:p>
          <a:p>
            <a:pPr marL="342900" indent="-342900">
              <a:buAutoNum type="arabicPeriod"/>
            </a:pPr>
            <a:endParaRPr lang="nl-NL" b="1" dirty="0">
              <a:solidFill>
                <a:srgbClr val="C00000"/>
              </a:solidFill>
            </a:endParaRPr>
          </a:p>
          <a:p>
            <a:pPr marL="342900" indent="-342900">
              <a:buAutoNum type="arabicPeriod"/>
            </a:pPr>
            <a:endParaRPr lang="nl-NL" dirty="0"/>
          </a:p>
        </p:txBody>
      </p:sp>
      <p:pic>
        <p:nvPicPr>
          <p:cNvPr id="3" name="Afbeelding 2">
            <a:extLst>
              <a:ext uri="{FF2B5EF4-FFF2-40B4-BE49-F238E27FC236}">
                <a16:creationId xmlns:a16="http://schemas.microsoft.com/office/drawing/2014/main" id="{BAFAADA5-2086-50EC-B18E-9317D40583B6}"/>
              </a:ext>
            </a:extLst>
          </p:cNvPr>
          <p:cNvPicPr>
            <a:picLocks noChangeAspect="1"/>
          </p:cNvPicPr>
          <p:nvPr/>
        </p:nvPicPr>
        <p:blipFill>
          <a:blip r:embed="rId4"/>
          <a:stretch>
            <a:fillRect/>
          </a:stretch>
        </p:blipFill>
        <p:spPr>
          <a:xfrm>
            <a:off x="10137569" y="6155703"/>
            <a:ext cx="1970000" cy="598880"/>
          </a:xfrm>
          <a:prstGeom prst="rect">
            <a:avLst/>
          </a:prstGeom>
        </p:spPr>
      </p:pic>
    </p:spTree>
    <p:extLst>
      <p:ext uri="{BB962C8B-B14F-4D97-AF65-F5344CB8AC3E}">
        <p14:creationId xmlns:p14="http://schemas.microsoft.com/office/powerpoint/2010/main" val="33751778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a:extLst>
            <a:ext uri="{FF2B5EF4-FFF2-40B4-BE49-F238E27FC236}">
              <a16:creationId xmlns:a16="http://schemas.microsoft.com/office/drawing/2014/main" id="{4795AB7C-EAAE-8D8F-2DDA-0D08A6808465}"/>
            </a:ext>
          </a:extLst>
        </p:cNvPr>
        <p:cNvGrpSpPr/>
        <p:nvPr/>
      </p:nvGrpSpPr>
      <p:grpSpPr>
        <a:xfrm>
          <a:off x="0" y="0"/>
          <a:ext cx="0" cy="0"/>
          <a:chOff x="0" y="0"/>
          <a:chExt cx="0" cy="0"/>
        </a:xfrm>
      </p:grpSpPr>
      <p:sp>
        <p:nvSpPr>
          <p:cNvPr id="5" name="Tekstvak 4">
            <a:extLst>
              <a:ext uri="{FF2B5EF4-FFF2-40B4-BE49-F238E27FC236}">
                <a16:creationId xmlns:a16="http://schemas.microsoft.com/office/drawing/2014/main" id="{52B63674-25AD-9AF5-F59B-C7E67943678D}"/>
              </a:ext>
            </a:extLst>
          </p:cNvPr>
          <p:cNvSpPr txBox="1"/>
          <p:nvPr/>
        </p:nvSpPr>
        <p:spPr>
          <a:xfrm>
            <a:off x="215820" y="345529"/>
            <a:ext cx="12807352" cy="769441"/>
          </a:xfrm>
          <a:prstGeom prst="rect">
            <a:avLst/>
          </a:prstGeom>
          <a:noFill/>
        </p:spPr>
        <p:txBody>
          <a:bodyPr wrap="square" lIns="91440" tIns="45720" rIns="91440" bIns="45720" rtlCol="0" anchor="t">
            <a:spAutoFit/>
          </a:bodyPr>
          <a:lstStyle/>
          <a:p>
            <a:pPr lvl="1"/>
            <a:r>
              <a:rPr kumimoji="0" lang="en-US" sz="4400" i="0" u="none" strike="noStrike" kern="1200" cap="none" spc="0" normalizeH="0" baseline="0" noProof="0" dirty="0">
                <a:ln>
                  <a:noFill/>
                </a:ln>
                <a:solidFill>
                  <a:schemeClr val="bg1"/>
                </a:solidFill>
                <a:effectLst/>
                <a:uLnTx/>
                <a:uFillTx/>
                <a:cs typeface="Calibri Light" panose="020F0302020204030204" pitchFamily="34" charset="0"/>
              </a:rPr>
              <a:t> 4. </a:t>
            </a:r>
            <a:r>
              <a:rPr kumimoji="0" lang="en-US" sz="4400" i="0" u="none" strike="noStrike" kern="1200" cap="none" spc="0" normalizeH="0" baseline="0" noProof="0" dirty="0" err="1">
                <a:ln>
                  <a:noFill/>
                </a:ln>
                <a:solidFill>
                  <a:schemeClr val="bg1"/>
                </a:solidFill>
                <a:effectLst/>
                <a:uLnTx/>
                <a:uFillTx/>
                <a:cs typeface="Calibri Light" panose="020F0302020204030204" pitchFamily="34" charset="0"/>
              </a:rPr>
              <a:t>Verkennen</a:t>
            </a:r>
            <a:r>
              <a:rPr kumimoji="0" lang="en-US" sz="4400" i="0" u="none" strike="noStrike" kern="1200" cap="none" spc="0" normalizeH="0" baseline="0" noProof="0" dirty="0">
                <a:ln>
                  <a:noFill/>
                </a:ln>
                <a:solidFill>
                  <a:schemeClr val="bg1"/>
                </a:solidFill>
                <a:effectLst/>
                <a:uLnTx/>
                <a:uFillTx/>
                <a:cs typeface="Calibri Light" panose="020F0302020204030204" pitchFamily="34" charset="0"/>
              </a:rPr>
              <a:t> toolkit (</a:t>
            </a:r>
            <a:r>
              <a:rPr lang="en-US" sz="4400" dirty="0">
                <a:solidFill>
                  <a:schemeClr val="bg1"/>
                </a:solidFill>
                <a:cs typeface="Calibri Light" panose="020F0302020204030204" pitchFamily="34" charset="0"/>
              </a:rPr>
              <a:t>B)</a:t>
            </a:r>
            <a:r>
              <a:rPr kumimoji="0" lang="en-US" sz="4400" i="0" u="none" strike="noStrike" kern="1200" cap="none" spc="0" normalizeH="0" baseline="0" noProof="0" dirty="0">
                <a:ln>
                  <a:noFill/>
                </a:ln>
                <a:solidFill>
                  <a:schemeClr val="bg1"/>
                </a:solidFill>
                <a:effectLst/>
                <a:uLnTx/>
                <a:uFillTx/>
                <a:cs typeface="Calibri Light" panose="020F0302020204030204" pitchFamily="34" charset="0"/>
              </a:rPr>
              <a:t>: Toolkit T</a:t>
            </a:r>
            <a:r>
              <a:rPr lang="en-US" sz="4400" dirty="0" err="1">
                <a:solidFill>
                  <a:schemeClr val="bg1"/>
                </a:solidFill>
                <a:cs typeface="Calibri Light" panose="020F0302020204030204" pitchFamily="34" charset="0"/>
              </a:rPr>
              <a:t>apas</a:t>
            </a:r>
            <a:endParaRPr lang="nl-NL" sz="4400" i="0" u="none" strike="noStrike" kern="1200" cap="none" spc="0" normalizeH="0" baseline="0" noProof="0" dirty="0">
              <a:ln>
                <a:noFill/>
              </a:ln>
              <a:solidFill>
                <a:schemeClr val="bg1"/>
              </a:solidFill>
              <a:effectLst/>
              <a:uLnTx/>
              <a:uFillTx/>
              <a:cs typeface="Calibri Light" panose="020F0302020204030204" pitchFamily="34" charset="0"/>
            </a:endParaRPr>
          </a:p>
        </p:txBody>
      </p:sp>
      <p:pic>
        <p:nvPicPr>
          <p:cNvPr id="4" name="Afbeelding 3">
            <a:extLst>
              <a:ext uri="{FF2B5EF4-FFF2-40B4-BE49-F238E27FC236}">
                <a16:creationId xmlns:a16="http://schemas.microsoft.com/office/drawing/2014/main" id="{6F82069E-C068-8FE4-7E15-4C5AEBDC152A}"/>
              </a:ext>
            </a:extLst>
          </p:cNvPr>
          <p:cNvPicPr>
            <a:picLocks noChangeAspect="1"/>
          </p:cNvPicPr>
          <p:nvPr/>
        </p:nvPicPr>
        <p:blipFill>
          <a:blip r:embed="rId3">
            <a:grayscl/>
          </a:blip>
          <a:stretch>
            <a:fillRect/>
          </a:stretch>
        </p:blipFill>
        <p:spPr>
          <a:xfrm>
            <a:off x="946323" y="1255829"/>
            <a:ext cx="7416841" cy="4944561"/>
          </a:xfrm>
          <a:prstGeom prst="rect">
            <a:avLst/>
          </a:prstGeom>
        </p:spPr>
      </p:pic>
      <p:pic>
        <p:nvPicPr>
          <p:cNvPr id="6" name="Afbeelding 5">
            <a:extLst>
              <a:ext uri="{FF2B5EF4-FFF2-40B4-BE49-F238E27FC236}">
                <a16:creationId xmlns:a16="http://schemas.microsoft.com/office/drawing/2014/main" id="{1996FCFC-185C-FB3C-191E-44CC3544809E}"/>
              </a:ext>
            </a:extLst>
          </p:cNvPr>
          <p:cNvPicPr>
            <a:picLocks noChangeAspect="1"/>
          </p:cNvPicPr>
          <p:nvPr/>
        </p:nvPicPr>
        <p:blipFill>
          <a:blip r:embed="rId4"/>
          <a:stretch>
            <a:fillRect/>
          </a:stretch>
        </p:blipFill>
        <p:spPr>
          <a:xfrm>
            <a:off x="8504871" y="5660387"/>
            <a:ext cx="3543291" cy="1080006"/>
          </a:xfrm>
          <a:prstGeom prst="rect">
            <a:avLst/>
          </a:prstGeom>
        </p:spPr>
      </p:pic>
    </p:spTree>
    <p:extLst>
      <p:ext uri="{BB962C8B-B14F-4D97-AF65-F5344CB8AC3E}">
        <p14:creationId xmlns:p14="http://schemas.microsoft.com/office/powerpoint/2010/main" val="17408408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FF3CDF60-BE85-ED8B-8A04-8829FE6E3214}"/>
              </a:ext>
            </a:extLst>
          </p:cNvPr>
          <p:cNvSpPr txBox="1"/>
          <p:nvPr/>
        </p:nvSpPr>
        <p:spPr>
          <a:xfrm>
            <a:off x="544531" y="673100"/>
            <a:ext cx="10519709" cy="769441"/>
          </a:xfrm>
          <a:prstGeom prst="rect">
            <a:avLst/>
          </a:prstGeom>
          <a:noFill/>
        </p:spPr>
        <p:txBody>
          <a:bodyPr wrap="square" lIns="91440" tIns="45720" rIns="91440" bIns="45720" rtlCol="0" anchor="t">
            <a:spAutoFit/>
          </a:bodyPr>
          <a:lstStyle/>
          <a:p>
            <a:r>
              <a:rPr lang="nl-NL" sz="4400" b="1" dirty="0">
                <a:solidFill>
                  <a:srgbClr val="C00000"/>
                </a:solidFill>
                <a:latin typeface="Calibri Light" panose="020F0302020204030204" pitchFamily="34" charset="0"/>
                <a:cs typeface="Calibri Light" panose="020F0302020204030204" pitchFamily="34" charset="0"/>
              </a:rPr>
              <a:t>Toolkit Tapas</a:t>
            </a:r>
            <a:endParaRPr lang="nl-NL" sz="2000" b="1" i="0" u="none" strike="noStrike" kern="1200" cap="none" spc="0" normalizeH="0" baseline="0" noProof="0" dirty="0">
              <a:ln>
                <a:noFill/>
              </a:ln>
              <a:solidFill>
                <a:schemeClr val="bg1">
                  <a:lumMod val="75000"/>
                </a:schemeClr>
              </a:solidFill>
              <a:effectLst/>
              <a:uLnTx/>
              <a:uFillTx/>
              <a:latin typeface="Calibri" panose="020F0502020204030204"/>
              <a:cs typeface="Calibri"/>
            </a:endParaRPr>
          </a:p>
        </p:txBody>
      </p:sp>
      <p:sp>
        <p:nvSpPr>
          <p:cNvPr id="6" name="Tekstvak 5">
            <a:extLst>
              <a:ext uri="{FF2B5EF4-FFF2-40B4-BE49-F238E27FC236}">
                <a16:creationId xmlns:a16="http://schemas.microsoft.com/office/drawing/2014/main" id="{E15B3538-3515-42DE-B491-29B8D50397F6}"/>
              </a:ext>
            </a:extLst>
          </p:cNvPr>
          <p:cNvSpPr txBox="1"/>
          <p:nvPr/>
        </p:nvSpPr>
        <p:spPr>
          <a:xfrm>
            <a:off x="1056702" y="1882795"/>
            <a:ext cx="10877999" cy="646331"/>
          </a:xfrm>
          <a:prstGeom prst="rect">
            <a:avLst/>
          </a:prstGeom>
          <a:noFill/>
        </p:spPr>
        <p:txBody>
          <a:bodyPr wrap="square" lIns="91440" tIns="45720" rIns="91440" bIns="45720" rtlCol="0" anchor="t">
            <a:spAutoFit/>
          </a:bodyPr>
          <a:lstStyle/>
          <a:p>
            <a:endParaRPr lang="nl-NL" b="1" dirty="0">
              <a:solidFill>
                <a:srgbClr val="C00000"/>
              </a:solidFill>
            </a:endParaRPr>
          </a:p>
          <a:p>
            <a:pPr marL="342900" indent="-342900">
              <a:buAutoNum type="arabicPeriod"/>
            </a:pPr>
            <a:endParaRPr lang="nl-NL" dirty="0"/>
          </a:p>
        </p:txBody>
      </p:sp>
      <p:sp>
        <p:nvSpPr>
          <p:cNvPr id="2" name="Tekstvak 1">
            <a:extLst>
              <a:ext uri="{FF2B5EF4-FFF2-40B4-BE49-F238E27FC236}">
                <a16:creationId xmlns:a16="http://schemas.microsoft.com/office/drawing/2014/main" id="{9C45F389-D0EC-B318-A56D-AA5A032B2254}"/>
              </a:ext>
            </a:extLst>
          </p:cNvPr>
          <p:cNvSpPr txBox="1"/>
          <p:nvPr/>
        </p:nvSpPr>
        <p:spPr>
          <a:xfrm>
            <a:off x="544531" y="1442541"/>
            <a:ext cx="11535282" cy="9433352"/>
          </a:xfrm>
          <a:prstGeom prst="rect">
            <a:avLst/>
          </a:prstGeom>
          <a:noFill/>
        </p:spPr>
        <p:txBody>
          <a:bodyPr wrap="square" lIns="91440" tIns="45720" rIns="91440" bIns="45720" rtlCol="0" anchor="t">
            <a:spAutoFit/>
          </a:bodyPr>
          <a:lstStyle/>
          <a:p>
            <a:r>
              <a:rPr lang="nl-NL" sz="2800" b="1" dirty="0">
                <a:solidFill>
                  <a:schemeClr val="bg2">
                    <a:lumMod val="50000"/>
                  </a:schemeClr>
                </a:solidFill>
              </a:rPr>
              <a:t>Doel:</a:t>
            </a:r>
            <a:r>
              <a:rPr lang="nl-NL" sz="2800" dirty="0">
                <a:solidFill>
                  <a:schemeClr val="bg2">
                    <a:lumMod val="50000"/>
                  </a:schemeClr>
                </a:solidFill>
              </a:rPr>
              <a:t> Verkennen en waarderen van een (beperkt) aantal werkvormen</a:t>
            </a:r>
          </a:p>
          <a:p>
            <a:endParaRPr lang="nl-NL" sz="1100" dirty="0">
              <a:solidFill>
                <a:schemeClr val="bg2">
                  <a:lumMod val="50000"/>
                </a:schemeClr>
              </a:solidFill>
            </a:endParaRPr>
          </a:p>
          <a:p>
            <a:r>
              <a:rPr lang="nl-NL" sz="2800" dirty="0">
                <a:solidFill>
                  <a:schemeClr val="bg2">
                    <a:lumMod val="50000"/>
                  </a:schemeClr>
                </a:solidFill>
              </a:rPr>
              <a:t>Verken samen de toolkitkaart aan de hand van de volgende vragen: </a:t>
            </a:r>
          </a:p>
          <a:p>
            <a:pPr marL="514350" indent="-514350">
              <a:buAutoNum type="arabicPeriod"/>
            </a:pPr>
            <a:r>
              <a:rPr lang="nl-NL" sz="2800" dirty="0">
                <a:solidFill>
                  <a:schemeClr val="bg2">
                    <a:lumMod val="50000"/>
                  </a:schemeClr>
                </a:solidFill>
              </a:rPr>
              <a:t>Voor welke handelingsverlegenheid (‘valkuil’) van een leerkracht is deze kaart bedoeld?</a:t>
            </a:r>
          </a:p>
          <a:p>
            <a:pPr marL="514350" indent="-514350">
              <a:buAutoNum type="arabicPeriod"/>
            </a:pPr>
            <a:r>
              <a:rPr lang="nl-NL" sz="2800" dirty="0">
                <a:solidFill>
                  <a:schemeClr val="bg2">
                    <a:lumMod val="50000"/>
                  </a:schemeClr>
                </a:solidFill>
              </a:rPr>
              <a:t>Welk(e) component(en) van het model leren sociaal te ondernemen staat/staan centraal?</a:t>
            </a:r>
          </a:p>
          <a:p>
            <a:pPr marL="514350" indent="-514350">
              <a:buAutoNum type="arabicPeriod"/>
            </a:pPr>
            <a:r>
              <a:rPr lang="nl-NL" sz="2800" dirty="0">
                <a:solidFill>
                  <a:schemeClr val="bg2">
                    <a:lumMod val="50000"/>
                  </a:schemeClr>
                </a:solidFill>
              </a:rPr>
              <a:t>Wat spreekt je aan in deze werkvorm?</a:t>
            </a:r>
          </a:p>
          <a:p>
            <a:pPr marL="514350" indent="-514350">
              <a:buAutoNum type="arabicPeriod"/>
            </a:pPr>
            <a:r>
              <a:rPr lang="nl-NL" sz="2800" dirty="0">
                <a:solidFill>
                  <a:schemeClr val="bg2">
                    <a:lumMod val="50000"/>
                  </a:schemeClr>
                </a:solidFill>
              </a:rPr>
              <a:t>Zou je deze werkvorm gebruiken als je leerkracht zou zijn? </a:t>
            </a:r>
          </a:p>
          <a:p>
            <a:endParaRPr lang="nl-NL" sz="2800" dirty="0">
              <a:solidFill>
                <a:schemeClr val="bg2">
                  <a:lumMod val="50000"/>
                </a:schemeClr>
              </a:solidFill>
            </a:endParaRPr>
          </a:p>
          <a:p>
            <a:r>
              <a:rPr lang="nl-NL" sz="2800" dirty="0">
                <a:solidFill>
                  <a:schemeClr val="bg2">
                    <a:lumMod val="50000"/>
                  </a:schemeClr>
                </a:solidFill>
              </a:rPr>
              <a:t>Terugkoppeling: Welke tool het meest waardevol en waarom? </a:t>
            </a:r>
          </a:p>
          <a:p>
            <a:endParaRPr lang="nl-NL" sz="2800" dirty="0">
              <a:solidFill>
                <a:schemeClr val="bg2">
                  <a:lumMod val="50000"/>
                </a:schemeClr>
              </a:solidFill>
            </a:endParaRPr>
          </a:p>
          <a:p>
            <a:endParaRPr lang="nl-NL" sz="2800" dirty="0">
              <a:solidFill>
                <a:schemeClr val="bg2">
                  <a:lumMod val="50000"/>
                </a:schemeClr>
              </a:solidFill>
            </a:endParaRPr>
          </a:p>
          <a:p>
            <a:endParaRPr lang="nl-NL" sz="2800" dirty="0">
              <a:solidFill>
                <a:schemeClr val="bg2">
                  <a:lumMod val="50000"/>
                </a:schemeClr>
              </a:solidFill>
            </a:endParaRPr>
          </a:p>
          <a:p>
            <a:r>
              <a:rPr lang="nl-NL" sz="2800" dirty="0">
                <a:solidFill>
                  <a:schemeClr val="bg2">
                    <a:lumMod val="50000"/>
                  </a:schemeClr>
                </a:solidFill>
              </a:rPr>
              <a:t> </a:t>
            </a:r>
          </a:p>
          <a:p>
            <a:endParaRPr lang="nl-NL" sz="2800" dirty="0">
              <a:solidFill>
                <a:schemeClr val="bg2">
                  <a:lumMod val="50000"/>
                </a:schemeClr>
              </a:solidFill>
            </a:endParaRPr>
          </a:p>
          <a:p>
            <a:endParaRPr lang="en-US" sz="2800" dirty="0">
              <a:solidFill>
                <a:schemeClr val="tx1">
                  <a:lumMod val="50000"/>
                  <a:lumOff val="50000"/>
                </a:schemeClr>
              </a:solidFill>
            </a:endParaRPr>
          </a:p>
          <a:p>
            <a:endParaRPr lang="en-US" sz="2800" dirty="0">
              <a:solidFill>
                <a:schemeClr val="tx1">
                  <a:lumMod val="50000"/>
                  <a:lumOff val="50000"/>
                </a:schemeClr>
              </a:solidFill>
            </a:endParaRPr>
          </a:p>
          <a:p>
            <a:endParaRPr lang="en-US" sz="2800" dirty="0">
              <a:solidFill>
                <a:schemeClr val="tx1">
                  <a:lumMod val="50000"/>
                  <a:lumOff val="50000"/>
                </a:schemeClr>
              </a:solidFill>
            </a:endParaRPr>
          </a:p>
          <a:p>
            <a:endParaRPr lang="nl-NL" sz="2800" dirty="0">
              <a:solidFill>
                <a:schemeClr val="tx1">
                  <a:lumMod val="50000"/>
                  <a:lumOff val="50000"/>
                </a:schemeClr>
              </a:solidFill>
            </a:endParaRPr>
          </a:p>
          <a:p>
            <a:pPr lvl="1"/>
            <a:endParaRPr lang="nl-NL" sz="2800" b="1" dirty="0">
              <a:solidFill>
                <a:srgbClr val="C00000"/>
              </a:solidFill>
            </a:endParaRPr>
          </a:p>
          <a:p>
            <a:pPr marL="342900" indent="-342900">
              <a:buAutoNum type="arabicPeriod"/>
            </a:pPr>
            <a:endParaRPr lang="nl-NL" b="1" dirty="0">
              <a:solidFill>
                <a:srgbClr val="C00000"/>
              </a:solidFill>
            </a:endParaRPr>
          </a:p>
          <a:p>
            <a:pPr marL="342900" indent="-342900">
              <a:buAutoNum type="arabicPeriod"/>
            </a:pPr>
            <a:endParaRPr lang="nl-NL" dirty="0"/>
          </a:p>
        </p:txBody>
      </p:sp>
      <p:pic>
        <p:nvPicPr>
          <p:cNvPr id="4" name="Afbeelding 3">
            <a:extLst>
              <a:ext uri="{FF2B5EF4-FFF2-40B4-BE49-F238E27FC236}">
                <a16:creationId xmlns:a16="http://schemas.microsoft.com/office/drawing/2014/main" id="{95AC734D-0B06-9D07-D341-017E1B594D81}"/>
              </a:ext>
            </a:extLst>
          </p:cNvPr>
          <p:cNvPicPr>
            <a:picLocks noChangeAspect="1"/>
          </p:cNvPicPr>
          <p:nvPr/>
        </p:nvPicPr>
        <p:blipFill>
          <a:blip r:embed="rId3"/>
          <a:stretch>
            <a:fillRect/>
          </a:stretch>
        </p:blipFill>
        <p:spPr>
          <a:xfrm>
            <a:off x="10137569" y="6155703"/>
            <a:ext cx="1970000" cy="598880"/>
          </a:xfrm>
          <a:prstGeom prst="rect">
            <a:avLst/>
          </a:prstGeom>
        </p:spPr>
      </p:pic>
    </p:spTree>
    <p:extLst>
      <p:ext uri="{BB962C8B-B14F-4D97-AF65-F5344CB8AC3E}">
        <p14:creationId xmlns:p14="http://schemas.microsoft.com/office/powerpoint/2010/main" val="655912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FF3CDF60-BE85-ED8B-8A04-8829FE6E3214}"/>
              </a:ext>
            </a:extLst>
          </p:cNvPr>
          <p:cNvSpPr txBox="1"/>
          <p:nvPr/>
        </p:nvSpPr>
        <p:spPr>
          <a:xfrm>
            <a:off x="793850" y="410351"/>
            <a:ext cx="11661168" cy="769441"/>
          </a:xfrm>
          <a:prstGeom prst="rect">
            <a:avLst/>
          </a:prstGeom>
          <a:noFill/>
        </p:spPr>
        <p:txBody>
          <a:bodyPr wrap="square" lIns="91440" tIns="45720" rIns="91440" bIns="45720" rtlCol="0" anchor="t">
            <a:spAutoFit/>
          </a:bodyPr>
          <a:lstStyle/>
          <a:p>
            <a:pPr lvl="1"/>
            <a:r>
              <a:rPr lang="nl-NL" sz="4400" i="0" u="none" strike="noStrike" kern="1200" cap="none" spc="0" normalizeH="0" baseline="0" noProof="0" dirty="0">
                <a:ln>
                  <a:noFill/>
                </a:ln>
                <a:solidFill>
                  <a:schemeClr val="bg1"/>
                </a:solidFill>
                <a:effectLst/>
                <a:uLnTx/>
                <a:uFillTx/>
                <a:cs typeface="Calibri Light" panose="020F0302020204030204" pitchFamily="34" charset="0"/>
              </a:rPr>
              <a:t>5. Kansen </a:t>
            </a:r>
            <a:r>
              <a:rPr lang="nl-NL" sz="4400" dirty="0">
                <a:solidFill>
                  <a:schemeClr val="bg1"/>
                </a:solidFill>
                <a:cs typeface="Calibri Light" panose="020F0302020204030204" pitchFamily="34" charset="0"/>
              </a:rPr>
              <a:t>en ondersteuning</a:t>
            </a:r>
            <a:r>
              <a:rPr lang="nl-NL" sz="4400" i="0" u="none" strike="noStrike" kern="1200" cap="none" spc="0" normalizeH="0" baseline="0" noProof="0" dirty="0">
                <a:ln>
                  <a:noFill/>
                </a:ln>
                <a:solidFill>
                  <a:schemeClr val="bg1"/>
                </a:solidFill>
                <a:effectLst/>
                <a:uLnTx/>
                <a:uFillTx/>
                <a:cs typeface="Calibri Light" panose="020F0302020204030204" pitchFamily="34" charset="0"/>
              </a:rPr>
              <a:t> </a:t>
            </a:r>
          </a:p>
        </p:txBody>
      </p:sp>
      <p:pic>
        <p:nvPicPr>
          <p:cNvPr id="2" name="Afbeelding 1">
            <a:extLst>
              <a:ext uri="{FF2B5EF4-FFF2-40B4-BE49-F238E27FC236}">
                <a16:creationId xmlns:a16="http://schemas.microsoft.com/office/drawing/2014/main" id="{2E804BF2-3071-8946-6D30-CC8157718C9F}"/>
              </a:ext>
            </a:extLst>
          </p:cNvPr>
          <p:cNvPicPr>
            <a:picLocks noChangeAspect="1"/>
          </p:cNvPicPr>
          <p:nvPr/>
        </p:nvPicPr>
        <p:blipFill>
          <a:blip r:embed="rId3">
            <a:grayscl/>
          </a:blip>
          <a:stretch>
            <a:fillRect/>
          </a:stretch>
        </p:blipFill>
        <p:spPr>
          <a:xfrm>
            <a:off x="1393444" y="1402915"/>
            <a:ext cx="6993154" cy="4660013"/>
          </a:xfrm>
          <a:prstGeom prst="rect">
            <a:avLst/>
          </a:prstGeom>
        </p:spPr>
      </p:pic>
      <p:pic>
        <p:nvPicPr>
          <p:cNvPr id="3" name="Afbeelding 2">
            <a:extLst>
              <a:ext uri="{FF2B5EF4-FFF2-40B4-BE49-F238E27FC236}">
                <a16:creationId xmlns:a16="http://schemas.microsoft.com/office/drawing/2014/main" id="{D588C97C-2E16-4B55-3846-200283581D5D}"/>
              </a:ext>
            </a:extLst>
          </p:cNvPr>
          <p:cNvPicPr>
            <a:picLocks noChangeAspect="1"/>
          </p:cNvPicPr>
          <p:nvPr/>
        </p:nvPicPr>
        <p:blipFill>
          <a:blip r:embed="rId4"/>
          <a:stretch>
            <a:fillRect/>
          </a:stretch>
        </p:blipFill>
        <p:spPr>
          <a:xfrm>
            <a:off x="8539805" y="4983842"/>
            <a:ext cx="3542083" cy="1079086"/>
          </a:xfrm>
          <a:prstGeom prst="rect">
            <a:avLst/>
          </a:prstGeom>
        </p:spPr>
      </p:pic>
    </p:spTree>
    <p:extLst>
      <p:ext uri="{BB962C8B-B14F-4D97-AF65-F5344CB8AC3E}">
        <p14:creationId xmlns:p14="http://schemas.microsoft.com/office/powerpoint/2010/main" val="3082551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B7E870F-4606-27A2-1E29-88087178D930}"/>
            </a:ext>
          </a:extLst>
        </p:cNvPr>
        <p:cNvGrpSpPr/>
        <p:nvPr/>
      </p:nvGrpSpPr>
      <p:grpSpPr>
        <a:xfrm>
          <a:off x="0" y="0"/>
          <a:ext cx="0" cy="0"/>
          <a:chOff x="0" y="0"/>
          <a:chExt cx="0" cy="0"/>
        </a:xfrm>
      </p:grpSpPr>
      <p:sp>
        <p:nvSpPr>
          <p:cNvPr id="6" name="Tekstvak 5">
            <a:extLst>
              <a:ext uri="{FF2B5EF4-FFF2-40B4-BE49-F238E27FC236}">
                <a16:creationId xmlns:a16="http://schemas.microsoft.com/office/drawing/2014/main" id="{37A2AE3E-9FC4-156D-AED5-B9D483D1EC1B}"/>
              </a:ext>
            </a:extLst>
          </p:cNvPr>
          <p:cNvSpPr txBox="1"/>
          <p:nvPr/>
        </p:nvSpPr>
        <p:spPr>
          <a:xfrm>
            <a:off x="1056702" y="1882795"/>
            <a:ext cx="10877999" cy="646331"/>
          </a:xfrm>
          <a:prstGeom prst="rect">
            <a:avLst/>
          </a:prstGeom>
          <a:noFill/>
        </p:spPr>
        <p:txBody>
          <a:bodyPr wrap="square" lIns="91440" tIns="45720" rIns="91440" bIns="45720" rtlCol="0" anchor="t">
            <a:spAutoFit/>
          </a:bodyPr>
          <a:lstStyle/>
          <a:p>
            <a:endParaRPr lang="nl-NL" b="1" dirty="0">
              <a:solidFill>
                <a:srgbClr val="C00000"/>
              </a:solidFill>
            </a:endParaRPr>
          </a:p>
          <a:p>
            <a:pPr marL="342900" indent="-342900">
              <a:buAutoNum type="arabicPeriod"/>
            </a:pPr>
            <a:endParaRPr lang="nl-NL" dirty="0"/>
          </a:p>
        </p:txBody>
      </p:sp>
      <p:sp>
        <p:nvSpPr>
          <p:cNvPr id="2" name="Tekstvak 1">
            <a:extLst>
              <a:ext uri="{FF2B5EF4-FFF2-40B4-BE49-F238E27FC236}">
                <a16:creationId xmlns:a16="http://schemas.microsoft.com/office/drawing/2014/main" id="{9A9EF857-F055-51B9-3FA1-32905F59750A}"/>
              </a:ext>
            </a:extLst>
          </p:cNvPr>
          <p:cNvSpPr txBox="1"/>
          <p:nvPr/>
        </p:nvSpPr>
        <p:spPr>
          <a:xfrm>
            <a:off x="582020" y="1442541"/>
            <a:ext cx="11535282" cy="6591548"/>
          </a:xfrm>
          <a:prstGeom prst="rect">
            <a:avLst/>
          </a:prstGeom>
          <a:noFill/>
        </p:spPr>
        <p:txBody>
          <a:bodyPr wrap="square" lIns="91440" tIns="45720" rIns="91440" bIns="45720" rtlCol="0" anchor="t">
            <a:spAutoFit/>
          </a:bodyPr>
          <a:lstStyle/>
          <a:p>
            <a:pPr marL="457200" lvl="0" indent="-457200">
              <a:lnSpc>
                <a:spcPct val="90000"/>
              </a:lnSpc>
              <a:spcBef>
                <a:spcPts val="1000"/>
              </a:spcBef>
              <a:buFont typeface="Arial" panose="020B0604020202020204" pitchFamily="34" charset="0"/>
              <a:buChar char="•"/>
              <a:defRPr/>
            </a:pPr>
            <a:r>
              <a:rPr lang="nl-NL" sz="2800" dirty="0">
                <a:solidFill>
                  <a:schemeClr val="tx1">
                    <a:lumMod val="49000"/>
                    <a:lumOff val="51000"/>
                  </a:schemeClr>
                </a:solidFill>
              </a:rPr>
              <a:t>Welke mogelijkheden zie je als SOL om studenten te faciliteren en te ondersteunen bij het vormgeven van Onderwijs in Sociaal Ondernemerschap?</a:t>
            </a:r>
          </a:p>
          <a:p>
            <a:pPr marL="457200" lvl="0" indent="-457200">
              <a:lnSpc>
                <a:spcPct val="90000"/>
              </a:lnSpc>
              <a:spcBef>
                <a:spcPts val="1000"/>
              </a:spcBef>
              <a:buFont typeface="Arial" panose="020B0604020202020204" pitchFamily="34" charset="0"/>
              <a:buChar char="•"/>
              <a:defRPr/>
            </a:pPr>
            <a:r>
              <a:rPr lang="nl-NL" sz="2800" dirty="0">
                <a:solidFill>
                  <a:schemeClr val="tx1">
                    <a:lumMod val="49000"/>
                    <a:lumOff val="51000"/>
                  </a:schemeClr>
                </a:solidFill>
              </a:rPr>
              <a:t>Waar zien jullie kansen om het (actief) burgerschap op jouw school verder te ontwikkelen?</a:t>
            </a:r>
            <a:endParaRPr lang="nl-NL" sz="2800" dirty="0">
              <a:solidFill>
                <a:schemeClr val="tx1">
                  <a:lumMod val="49000"/>
                  <a:lumOff val="51000"/>
                </a:schemeClr>
              </a:solidFill>
              <a:ea typeface="Calibri"/>
              <a:cs typeface="Calibri"/>
            </a:endParaRPr>
          </a:p>
          <a:p>
            <a:endParaRPr lang="nl-NL" sz="2800" dirty="0">
              <a:solidFill>
                <a:schemeClr val="bg2">
                  <a:lumMod val="50000"/>
                </a:schemeClr>
              </a:solidFill>
            </a:endParaRPr>
          </a:p>
          <a:p>
            <a:endParaRPr lang="nl-NL" sz="2800" dirty="0">
              <a:solidFill>
                <a:schemeClr val="bg2">
                  <a:lumMod val="50000"/>
                </a:schemeClr>
              </a:solidFill>
            </a:endParaRPr>
          </a:p>
          <a:p>
            <a:r>
              <a:rPr lang="nl-NL" sz="2800" dirty="0">
                <a:solidFill>
                  <a:schemeClr val="bg2">
                    <a:lumMod val="50000"/>
                  </a:schemeClr>
                </a:solidFill>
              </a:rPr>
              <a:t> </a:t>
            </a:r>
          </a:p>
          <a:p>
            <a:endParaRPr lang="nl-NL" sz="2800" dirty="0">
              <a:solidFill>
                <a:schemeClr val="bg2">
                  <a:lumMod val="50000"/>
                </a:schemeClr>
              </a:solidFill>
            </a:endParaRPr>
          </a:p>
          <a:p>
            <a:endParaRPr lang="en-US" sz="2800" dirty="0">
              <a:solidFill>
                <a:schemeClr val="tx1">
                  <a:lumMod val="50000"/>
                  <a:lumOff val="50000"/>
                </a:schemeClr>
              </a:solidFill>
            </a:endParaRPr>
          </a:p>
          <a:p>
            <a:endParaRPr lang="en-US" sz="2800" dirty="0">
              <a:solidFill>
                <a:schemeClr val="tx1">
                  <a:lumMod val="50000"/>
                  <a:lumOff val="50000"/>
                </a:schemeClr>
              </a:solidFill>
            </a:endParaRPr>
          </a:p>
          <a:p>
            <a:endParaRPr lang="en-US" sz="2800" dirty="0">
              <a:solidFill>
                <a:schemeClr val="tx1">
                  <a:lumMod val="50000"/>
                  <a:lumOff val="50000"/>
                </a:schemeClr>
              </a:solidFill>
            </a:endParaRPr>
          </a:p>
          <a:p>
            <a:endParaRPr lang="nl-NL" sz="2800" dirty="0">
              <a:solidFill>
                <a:schemeClr val="tx1">
                  <a:lumMod val="50000"/>
                  <a:lumOff val="50000"/>
                </a:schemeClr>
              </a:solidFill>
            </a:endParaRPr>
          </a:p>
          <a:p>
            <a:pPr lvl="1"/>
            <a:endParaRPr lang="nl-NL" sz="2800" b="1" dirty="0">
              <a:solidFill>
                <a:srgbClr val="C00000"/>
              </a:solidFill>
            </a:endParaRPr>
          </a:p>
          <a:p>
            <a:pPr marL="342900" indent="-342900">
              <a:buAutoNum type="arabicPeriod"/>
            </a:pPr>
            <a:endParaRPr lang="nl-NL" b="1" dirty="0">
              <a:solidFill>
                <a:srgbClr val="C00000"/>
              </a:solidFill>
            </a:endParaRPr>
          </a:p>
          <a:p>
            <a:pPr marL="342900" indent="-342900">
              <a:buAutoNum type="arabicPeriod"/>
            </a:pPr>
            <a:endParaRPr lang="nl-NL" dirty="0"/>
          </a:p>
        </p:txBody>
      </p:sp>
      <p:pic>
        <p:nvPicPr>
          <p:cNvPr id="4" name="Afbeelding 3">
            <a:extLst>
              <a:ext uri="{FF2B5EF4-FFF2-40B4-BE49-F238E27FC236}">
                <a16:creationId xmlns:a16="http://schemas.microsoft.com/office/drawing/2014/main" id="{DF5ADABB-6F55-F891-743E-45E8E584E770}"/>
              </a:ext>
            </a:extLst>
          </p:cNvPr>
          <p:cNvPicPr>
            <a:picLocks noChangeAspect="1"/>
          </p:cNvPicPr>
          <p:nvPr/>
        </p:nvPicPr>
        <p:blipFill>
          <a:blip r:embed="rId3"/>
          <a:stretch>
            <a:fillRect/>
          </a:stretch>
        </p:blipFill>
        <p:spPr>
          <a:xfrm>
            <a:off x="10137569" y="6155703"/>
            <a:ext cx="1970000" cy="598880"/>
          </a:xfrm>
          <a:prstGeom prst="rect">
            <a:avLst/>
          </a:prstGeom>
        </p:spPr>
      </p:pic>
      <p:sp>
        <p:nvSpPr>
          <p:cNvPr id="3" name="Tekstvak 2">
            <a:extLst>
              <a:ext uri="{FF2B5EF4-FFF2-40B4-BE49-F238E27FC236}">
                <a16:creationId xmlns:a16="http://schemas.microsoft.com/office/drawing/2014/main" id="{BFCD393D-499E-EE47-4BA7-FF3C5DBEAE83}"/>
              </a:ext>
            </a:extLst>
          </p:cNvPr>
          <p:cNvSpPr txBox="1"/>
          <p:nvPr/>
        </p:nvSpPr>
        <p:spPr>
          <a:xfrm>
            <a:off x="125886" y="508507"/>
            <a:ext cx="11535282" cy="769441"/>
          </a:xfrm>
          <a:prstGeom prst="rect">
            <a:avLst/>
          </a:prstGeom>
          <a:noFill/>
        </p:spPr>
        <p:txBody>
          <a:bodyPr wrap="square" lIns="91440" tIns="45720" rIns="91440" bIns="45720" rtlCol="0" anchor="t">
            <a:spAutoFit/>
          </a:bodyPr>
          <a:lstStyle/>
          <a:p>
            <a:pPr lvl="1"/>
            <a:r>
              <a:rPr lang="nl-NL" sz="4400" i="0" u="none" strike="noStrike" kern="1200" cap="none" spc="0" normalizeH="0" baseline="0" noProof="0" dirty="0">
                <a:ln>
                  <a:noFill/>
                </a:ln>
                <a:solidFill>
                  <a:srgbClr val="C00000"/>
                </a:solidFill>
                <a:effectLst/>
                <a:uLnTx/>
                <a:uFillTx/>
                <a:cs typeface="Calibri Light" panose="020F0302020204030204" pitchFamily="34" charset="0"/>
              </a:rPr>
              <a:t>Kansen en ondersteuning </a:t>
            </a:r>
          </a:p>
        </p:txBody>
      </p:sp>
    </p:spTree>
    <p:extLst>
      <p:ext uri="{BB962C8B-B14F-4D97-AF65-F5344CB8AC3E}">
        <p14:creationId xmlns:p14="http://schemas.microsoft.com/office/powerpoint/2010/main" val="31176127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a:extLst>
            <a:ext uri="{FF2B5EF4-FFF2-40B4-BE49-F238E27FC236}">
              <a16:creationId xmlns:a16="http://schemas.microsoft.com/office/drawing/2014/main" id="{B018BFF0-F682-4060-B17A-AAE762535D7A}"/>
            </a:ext>
          </a:extLst>
        </p:cNvPr>
        <p:cNvGrpSpPr/>
        <p:nvPr/>
      </p:nvGrpSpPr>
      <p:grpSpPr>
        <a:xfrm>
          <a:off x="0" y="0"/>
          <a:ext cx="0" cy="0"/>
          <a:chOff x="0" y="0"/>
          <a:chExt cx="0" cy="0"/>
        </a:xfrm>
      </p:grpSpPr>
      <p:sp>
        <p:nvSpPr>
          <p:cNvPr id="5" name="Tekstvak 4">
            <a:extLst>
              <a:ext uri="{FF2B5EF4-FFF2-40B4-BE49-F238E27FC236}">
                <a16:creationId xmlns:a16="http://schemas.microsoft.com/office/drawing/2014/main" id="{2C8A5A62-91D5-694A-A6EF-923ACBAD91C2}"/>
              </a:ext>
            </a:extLst>
          </p:cNvPr>
          <p:cNvSpPr txBox="1"/>
          <p:nvPr/>
        </p:nvSpPr>
        <p:spPr>
          <a:xfrm>
            <a:off x="793850" y="410351"/>
            <a:ext cx="11661168" cy="769441"/>
          </a:xfrm>
          <a:prstGeom prst="rect">
            <a:avLst/>
          </a:prstGeom>
          <a:noFill/>
        </p:spPr>
        <p:txBody>
          <a:bodyPr wrap="square" lIns="91440" tIns="45720" rIns="91440" bIns="45720" rtlCol="0" anchor="t">
            <a:spAutoFit/>
          </a:bodyPr>
          <a:lstStyle/>
          <a:p>
            <a:pPr lvl="1"/>
            <a:r>
              <a:rPr lang="nl-NL" sz="4400" dirty="0">
                <a:solidFill>
                  <a:schemeClr val="bg1"/>
                </a:solidFill>
                <a:cs typeface="Calibri Light" panose="020F0302020204030204" pitchFamily="34" charset="0"/>
              </a:rPr>
              <a:t>6</a:t>
            </a:r>
            <a:r>
              <a:rPr lang="nl-NL" sz="4400" i="0" u="none" strike="noStrike" kern="1200" cap="none" spc="0" normalizeH="0" baseline="0" noProof="0" dirty="0">
                <a:ln>
                  <a:noFill/>
                </a:ln>
                <a:solidFill>
                  <a:schemeClr val="bg1"/>
                </a:solidFill>
                <a:effectLst/>
                <a:uLnTx/>
                <a:uFillTx/>
                <a:cs typeface="Calibri Light" panose="020F0302020204030204" pitchFamily="34" charset="0"/>
              </a:rPr>
              <a:t>. Meer weten?  </a:t>
            </a:r>
          </a:p>
        </p:txBody>
      </p:sp>
      <p:pic>
        <p:nvPicPr>
          <p:cNvPr id="2" name="Afbeelding 1">
            <a:extLst>
              <a:ext uri="{FF2B5EF4-FFF2-40B4-BE49-F238E27FC236}">
                <a16:creationId xmlns:a16="http://schemas.microsoft.com/office/drawing/2014/main" id="{929BE832-8920-76C1-915E-AF0312223FD8}"/>
              </a:ext>
            </a:extLst>
          </p:cNvPr>
          <p:cNvPicPr>
            <a:picLocks noChangeAspect="1"/>
          </p:cNvPicPr>
          <p:nvPr/>
        </p:nvPicPr>
        <p:blipFill>
          <a:blip r:embed="rId3">
            <a:grayscl/>
          </a:blip>
          <a:stretch>
            <a:fillRect/>
          </a:stretch>
        </p:blipFill>
        <p:spPr>
          <a:xfrm>
            <a:off x="1393444" y="1402915"/>
            <a:ext cx="6993154" cy="4660013"/>
          </a:xfrm>
          <a:prstGeom prst="rect">
            <a:avLst/>
          </a:prstGeom>
        </p:spPr>
      </p:pic>
      <p:pic>
        <p:nvPicPr>
          <p:cNvPr id="3" name="Afbeelding 2">
            <a:extLst>
              <a:ext uri="{FF2B5EF4-FFF2-40B4-BE49-F238E27FC236}">
                <a16:creationId xmlns:a16="http://schemas.microsoft.com/office/drawing/2014/main" id="{671F593A-853E-19CF-CF10-B87F83DB6358}"/>
              </a:ext>
            </a:extLst>
          </p:cNvPr>
          <p:cNvPicPr>
            <a:picLocks noChangeAspect="1"/>
          </p:cNvPicPr>
          <p:nvPr/>
        </p:nvPicPr>
        <p:blipFill>
          <a:blip r:embed="rId4"/>
          <a:stretch>
            <a:fillRect/>
          </a:stretch>
        </p:blipFill>
        <p:spPr>
          <a:xfrm>
            <a:off x="8539805" y="4983842"/>
            <a:ext cx="3542083" cy="1079086"/>
          </a:xfrm>
          <a:prstGeom prst="rect">
            <a:avLst/>
          </a:prstGeom>
        </p:spPr>
      </p:pic>
    </p:spTree>
    <p:extLst>
      <p:ext uri="{BB962C8B-B14F-4D97-AF65-F5344CB8AC3E}">
        <p14:creationId xmlns:p14="http://schemas.microsoft.com/office/powerpoint/2010/main" val="22144704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C422413E-4B76-7E45-7DDD-22A6E447847B}"/>
            </a:ext>
          </a:extLst>
        </p:cNvPr>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FA69AAE0-49D5-4C8B-8BA2-55898C00E0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Afbeelding 12">
            <a:extLst>
              <a:ext uri="{FF2B5EF4-FFF2-40B4-BE49-F238E27FC236}">
                <a16:creationId xmlns:a16="http://schemas.microsoft.com/office/drawing/2014/main" id="{42D8E5AA-FD5B-18A1-24B4-E40D0EAD4B47}"/>
              </a:ext>
            </a:extLst>
          </p:cNvPr>
          <p:cNvPicPr>
            <a:picLocks noChangeAspect="1"/>
          </p:cNvPicPr>
          <p:nvPr/>
        </p:nvPicPr>
        <p:blipFill>
          <a:blip r:embed="rId3"/>
          <a:srcRect r="29135" b="-1"/>
          <a:stretch>
            <a:fillRect/>
          </a:stretch>
        </p:blipFill>
        <p:spPr>
          <a:xfrm>
            <a:off x="-4" y="-4"/>
            <a:ext cx="7534640" cy="6857984"/>
          </a:xfrm>
          <a:custGeom>
            <a:avLst/>
            <a:gdLst/>
            <a:ahLst/>
            <a:cxnLst/>
            <a:rect l="l" t="t" r="r" b="b"/>
            <a:pathLst>
              <a:path w="7534640" h="6857984">
                <a:moveTo>
                  <a:pt x="0" y="0"/>
                </a:moveTo>
                <a:lnTo>
                  <a:pt x="7534640" y="0"/>
                </a:lnTo>
                <a:lnTo>
                  <a:pt x="7534640" y="3832811"/>
                </a:lnTo>
                <a:lnTo>
                  <a:pt x="7344853" y="3826712"/>
                </a:lnTo>
                <a:cubicBezTo>
                  <a:pt x="7344853" y="3826712"/>
                  <a:pt x="7341511" y="3826712"/>
                  <a:pt x="7341511" y="3826712"/>
                </a:cubicBezTo>
                <a:cubicBezTo>
                  <a:pt x="7274667" y="3823370"/>
                  <a:pt x="7211169" y="3823370"/>
                  <a:pt x="7144324" y="3820027"/>
                </a:cubicBezTo>
                <a:cubicBezTo>
                  <a:pt x="6913719" y="3820027"/>
                  <a:pt x="6683113" y="3820027"/>
                  <a:pt x="6455848" y="3820027"/>
                </a:cubicBezTo>
                <a:cubicBezTo>
                  <a:pt x="6231926" y="3910265"/>
                  <a:pt x="5987951" y="3833396"/>
                  <a:pt x="5767372" y="3903581"/>
                </a:cubicBezTo>
                <a:cubicBezTo>
                  <a:pt x="5533423" y="3900239"/>
                  <a:pt x="5312845" y="3970423"/>
                  <a:pt x="5082238" y="4000503"/>
                </a:cubicBezTo>
                <a:cubicBezTo>
                  <a:pt x="4908446" y="4013871"/>
                  <a:pt x="4731314" y="3997160"/>
                  <a:pt x="4570892" y="4067345"/>
                </a:cubicBezTo>
                <a:cubicBezTo>
                  <a:pt x="4447233" y="4124161"/>
                  <a:pt x="4350312" y="4197688"/>
                  <a:pt x="4483996" y="4348083"/>
                </a:cubicBezTo>
                <a:cubicBezTo>
                  <a:pt x="4644419" y="4344742"/>
                  <a:pt x="4627708" y="4598742"/>
                  <a:pt x="4788129" y="4561979"/>
                </a:cubicBezTo>
                <a:cubicBezTo>
                  <a:pt x="4754709" y="4678954"/>
                  <a:pt x="4641076" y="4618795"/>
                  <a:pt x="4600971" y="4705690"/>
                </a:cubicBezTo>
                <a:cubicBezTo>
                  <a:pt x="4684524" y="4779217"/>
                  <a:pt x="4844945" y="4725744"/>
                  <a:pt x="4871683" y="4879480"/>
                </a:cubicBezTo>
                <a:cubicBezTo>
                  <a:pt x="4838262" y="5039902"/>
                  <a:pt x="4945210" y="5019849"/>
                  <a:pt x="5032105" y="5029876"/>
                </a:cubicBezTo>
                <a:cubicBezTo>
                  <a:pt x="5239317" y="5049930"/>
                  <a:pt x="5439843" y="5063297"/>
                  <a:pt x="5643713" y="5096719"/>
                </a:cubicBezTo>
                <a:cubicBezTo>
                  <a:pt x="5693844" y="5106745"/>
                  <a:pt x="5810819" y="5083350"/>
                  <a:pt x="5800794" y="5186956"/>
                </a:cubicBezTo>
                <a:cubicBezTo>
                  <a:pt x="5790767" y="5270508"/>
                  <a:pt x="5700529" y="5240431"/>
                  <a:pt x="5643713" y="5243772"/>
                </a:cubicBezTo>
                <a:cubicBezTo>
                  <a:pt x="5329553" y="5283879"/>
                  <a:pt x="5012052" y="5220378"/>
                  <a:pt x="4701235" y="5223719"/>
                </a:cubicBezTo>
                <a:cubicBezTo>
                  <a:pt x="4664472" y="5223719"/>
                  <a:pt x="4657787" y="5334009"/>
                  <a:pt x="4577576" y="5297246"/>
                </a:cubicBezTo>
                <a:cubicBezTo>
                  <a:pt x="4788129" y="5397510"/>
                  <a:pt x="5767372" y="5424248"/>
                  <a:pt x="6094900" y="5477721"/>
                </a:cubicBezTo>
                <a:cubicBezTo>
                  <a:pt x="5754004" y="5858724"/>
                  <a:pt x="5429817" y="5628117"/>
                  <a:pt x="5159105" y="5842012"/>
                </a:cubicBezTo>
                <a:cubicBezTo>
                  <a:pt x="5159105" y="5842012"/>
                  <a:pt x="5212580" y="5842012"/>
                  <a:pt x="5443187" y="5912197"/>
                </a:cubicBezTo>
                <a:cubicBezTo>
                  <a:pt x="5627002" y="5969012"/>
                  <a:pt x="5536765" y="6049223"/>
                  <a:pt x="6001321" y="6202962"/>
                </a:cubicBezTo>
                <a:cubicBezTo>
                  <a:pt x="5824188" y="6253093"/>
                  <a:pt x="5593581" y="6156172"/>
                  <a:pt x="5506685" y="6416857"/>
                </a:cubicBezTo>
                <a:cubicBezTo>
                  <a:pt x="5643713" y="6463648"/>
                  <a:pt x="5807477" y="6420200"/>
                  <a:pt x="5904398" y="6543858"/>
                </a:cubicBezTo>
                <a:cubicBezTo>
                  <a:pt x="5934478" y="6580622"/>
                  <a:pt x="5964557" y="6604017"/>
                  <a:pt x="6001321" y="6624068"/>
                </a:cubicBezTo>
                <a:cubicBezTo>
                  <a:pt x="5984612" y="6630754"/>
                  <a:pt x="5964557" y="6637437"/>
                  <a:pt x="5951188" y="6644121"/>
                </a:cubicBezTo>
                <a:cubicBezTo>
                  <a:pt x="5977925" y="6667518"/>
                  <a:pt x="6663060" y="6794517"/>
                  <a:pt x="6836850" y="6797860"/>
                </a:cubicBezTo>
                <a:cubicBezTo>
                  <a:pt x="6761652" y="6822926"/>
                  <a:pt x="6636845" y="6844075"/>
                  <a:pt x="6553814" y="6856412"/>
                </a:cubicBezTo>
                <a:lnTo>
                  <a:pt x="6542822" y="6857984"/>
                </a:lnTo>
                <a:lnTo>
                  <a:pt x="0" y="6857984"/>
                </a:lnTo>
                <a:close/>
              </a:path>
            </a:pathLst>
          </a:custGeom>
        </p:spPr>
      </p:pic>
      <p:sp>
        <p:nvSpPr>
          <p:cNvPr id="3" name="Tekstvak 2">
            <a:extLst>
              <a:ext uri="{FF2B5EF4-FFF2-40B4-BE49-F238E27FC236}">
                <a16:creationId xmlns:a16="http://schemas.microsoft.com/office/drawing/2014/main" id="{25B82149-DE93-CC43-F89F-7AB00845592E}"/>
              </a:ext>
            </a:extLst>
          </p:cNvPr>
          <p:cNvSpPr txBox="1"/>
          <p:nvPr/>
        </p:nvSpPr>
        <p:spPr>
          <a:xfrm>
            <a:off x="5197552" y="3905332"/>
            <a:ext cx="5505814" cy="723275"/>
          </a:xfrm>
          <a:prstGeom prst="rect">
            <a:avLst/>
          </a:prstGeom>
        </p:spPr>
        <p:txBody>
          <a:bodyPr vert="horz" lIns="91440" tIns="45720" rIns="91440" bIns="45720" rtlCol="0" anchor="b">
            <a:normAutofit/>
          </a:bodyPr>
          <a:lstStyle/>
          <a:p>
            <a:pPr lvl="1">
              <a:lnSpc>
                <a:spcPct val="90000"/>
              </a:lnSpc>
              <a:spcBef>
                <a:spcPct val="0"/>
              </a:spcBef>
              <a:spcAft>
                <a:spcPts val="600"/>
              </a:spcAft>
            </a:pPr>
            <a:r>
              <a:rPr lang="en-US" sz="4400" kern="1200" dirty="0">
                <a:solidFill>
                  <a:srgbClr val="C00000"/>
                </a:solidFill>
                <a:latin typeface="+mj-lt"/>
                <a:ea typeface="+mj-ea"/>
                <a:cs typeface="+mj-cs"/>
              </a:rPr>
              <a:t>Meer </a:t>
            </a:r>
            <a:r>
              <a:rPr lang="en-US" sz="4400" kern="1200" dirty="0" err="1">
                <a:solidFill>
                  <a:srgbClr val="C00000"/>
                </a:solidFill>
                <a:latin typeface="+mj-lt"/>
                <a:ea typeface="+mj-ea"/>
                <a:cs typeface="+mj-cs"/>
              </a:rPr>
              <a:t>weten</a:t>
            </a:r>
            <a:r>
              <a:rPr lang="en-US" sz="4400" kern="1200" dirty="0">
                <a:solidFill>
                  <a:srgbClr val="C00000"/>
                </a:solidFill>
                <a:latin typeface="+mj-lt"/>
                <a:ea typeface="+mj-ea"/>
                <a:cs typeface="+mj-cs"/>
              </a:rPr>
              <a:t>? </a:t>
            </a:r>
            <a:r>
              <a:rPr lang="en-US" sz="4400" i="0" u="none" strike="noStrike" kern="1200" cap="none" spc="0" normalizeH="0" baseline="0" noProof="0" dirty="0">
                <a:ln>
                  <a:noFill/>
                </a:ln>
                <a:solidFill>
                  <a:srgbClr val="C00000"/>
                </a:solidFill>
                <a:effectLst/>
                <a:uLnTx/>
                <a:uFillTx/>
                <a:latin typeface="+mj-lt"/>
                <a:ea typeface="+mj-ea"/>
                <a:cs typeface="+mj-cs"/>
              </a:rPr>
              <a:t> </a:t>
            </a:r>
          </a:p>
        </p:txBody>
      </p:sp>
      <p:pic>
        <p:nvPicPr>
          <p:cNvPr id="11" name="Afbeelding 10">
            <a:extLst>
              <a:ext uri="{FF2B5EF4-FFF2-40B4-BE49-F238E27FC236}">
                <a16:creationId xmlns:a16="http://schemas.microsoft.com/office/drawing/2014/main" id="{45E6427D-3F3D-BD2C-1618-6046AB023A96}"/>
              </a:ext>
            </a:extLst>
          </p:cNvPr>
          <p:cNvPicPr>
            <a:picLocks noChangeAspect="1"/>
          </p:cNvPicPr>
          <p:nvPr/>
        </p:nvPicPr>
        <p:blipFill>
          <a:blip r:embed="rId4"/>
          <a:srcRect t="23753" r="2" b="2"/>
          <a:stretch>
            <a:fillRect/>
          </a:stretch>
        </p:blipFill>
        <p:spPr>
          <a:xfrm>
            <a:off x="7569106" y="28085"/>
            <a:ext cx="4538463" cy="3877247"/>
          </a:xfrm>
          <a:custGeom>
            <a:avLst/>
            <a:gdLst/>
            <a:ahLst/>
            <a:cxnLst/>
            <a:rect l="l" t="t" r="r" b="b"/>
            <a:pathLst>
              <a:path w="4538463" h="3877247">
                <a:moveTo>
                  <a:pt x="0" y="0"/>
                </a:moveTo>
                <a:lnTo>
                  <a:pt x="4538463" y="0"/>
                </a:lnTo>
                <a:lnTo>
                  <a:pt x="4538463" y="3437173"/>
                </a:lnTo>
                <a:lnTo>
                  <a:pt x="4530710" y="3429000"/>
                </a:lnTo>
                <a:cubicBezTo>
                  <a:pt x="4370289" y="3495842"/>
                  <a:pt x="4239946" y="3686344"/>
                  <a:pt x="4056129" y="3636211"/>
                </a:cubicBezTo>
                <a:cubicBezTo>
                  <a:pt x="3872313" y="3589422"/>
                  <a:pt x="3788760" y="3830055"/>
                  <a:pt x="3618310" y="3756528"/>
                </a:cubicBezTo>
                <a:cubicBezTo>
                  <a:pt x="3394389" y="3823371"/>
                  <a:pt x="3163783" y="3823371"/>
                  <a:pt x="2933176" y="3810002"/>
                </a:cubicBezTo>
                <a:cubicBezTo>
                  <a:pt x="2702570" y="3840081"/>
                  <a:pt x="2471962" y="3873503"/>
                  <a:pt x="2238015" y="3850107"/>
                </a:cubicBezTo>
                <a:cubicBezTo>
                  <a:pt x="2007408" y="3870161"/>
                  <a:pt x="1783486" y="3883529"/>
                  <a:pt x="1552880" y="3863476"/>
                </a:cubicBezTo>
                <a:cubicBezTo>
                  <a:pt x="1322274" y="3886870"/>
                  <a:pt x="1091667" y="3876844"/>
                  <a:pt x="864402" y="3860134"/>
                </a:cubicBezTo>
                <a:cubicBezTo>
                  <a:pt x="757455" y="3860134"/>
                  <a:pt x="653849" y="3856792"/>
                  <a:pt x="546902" y="3856792"/>
                </a:cubicBezTo>
                <a:cubicBezTo>
                  <a:pt x="404861" y="3850108"/>
                  <a:pt x="262821" y="3845095"/>
                  <a:pt x="120363" y="3840499"/>
                </a:cubicBezTo>
                <a:lnTo>
                  <a:pt x="0" y="3836632"/>
                </a:lnTo>
                <a:close/>
              </a:path>
            </a:pathLst>
          </a:custGeom>
        </p:spPr>
      </p:pic>
      <p:sp>
        <p:nvSpPr>
          <p:cNvPr id="6" name="Tekstvak 5">
            <a:extLst>
              <a:ext uri="{FF2B5EF4-FFF2-40B4-BE49-F238E27FC236}">
                <a16:creationId xmlns:a16="http://schemas.microsoft.com/office/drawing/2014/main" id="{17271D46-C88A-8365-7CB3-FF66CFBA1ED2}"/>
              </a:ext>
            </a:extLst>
          </p:cNvPr>
          <p:cNvSpPr txBox="1"/>
          <p:nvPr/>
        </p:nvSpPr>
        <p:spPr>
          <a:xfrm>
            <a:off x="997067" y="2125976"/>
            <a:ext cx="10877999" cy="723275"/>
          </a:xfrm>
          <a:prstGeom prst="rect">
            <a:avLst/>
          </a:prstGeom>
          <a:noFill/>
        </p:spPr>
        <p:txBody>
          <a:bodyPr wrap="square" lIns="91440" tIns="45720" rIns="91440" bIns="45720" rtlCol="0" anchor="t">
            <a:spAutoFit/>
          </a:bodyPr>
          <a:lstStyle/>
          <a:p>
            <a:pPr>
              <a:spcAft>
                <a:spcPts val="600"/>
              </a:spcAft>
            </a:pPr>
            <a:endParaRPr lang="nl-NL" b="1">
              <a:solidFill>
                <a:srgbClr val="C00000"/>
              </a:solidFill>
            </a:endParaRPr>
          </a:p>
          <a:p>
            <a:pPr marL="342900" indent="-342900">
              <a:spcAft>
                <a:spcPts val="600"/>
              </a:spcAft>
              <a:buAutoNum type="arabicPeriod"/>
            </a:pPr>
            <a:endParaRPr lang="nl-NL"/>
          </a:p>
        </p:txBody>
      </p:sp>
      <p:pic>
        <p:nvPicPr>
          <p:cNvPr id="4" name="Afbeelding 3">
            <a:extLst>
              <a:ext uri="{FF2B5EF4-FFF2-40B4-BE49-F238E27FC236}">
                <a16:creationId xmlns:a16="http://schemas.microsoft.com/office/drawing/2014/main" id="{8972F4B9-9068-5C06-637D-BD78E1353930}"/>
              </a:ext>
            </a:extLst>
          </p:cNvPr>
          <p:cNvPicPr>
            <a:picLocks noChangeAspect="1"/>
          </p:cNvPicPr>
          <p:nvPr/>
        </p:nvPicPr>
        <p:blipFill>
          <a:blip r:embed="rId5"/>
          <a:stretch>
            <a:fillRect/>
          </a:stretch>
        </p:blipFill>
        <p:spPr>
          <a:xfrm>
            <a:off x="10137569" y="6155703"/>
            <a:ext cx="1970000" cy="598880"/>
          </a:xfrm>
          <a:prstGeom prst="rect">
            <a:avLst/>
          </a:prstGeom>
        </p:spPr>
      </p:pic>
      <p:sp>
        <p:nvSpPr>
          <p:cNvPr id="14" name="Tekstvak 13">
            <a:extLst>
              <a:ext uri="{FF2B5EF4-FFF2-40B4-BE49-F238E27FC236}">
                <a16:creationId xmlns:a16="http://schemas.microsoft.com/office/drawing/2014/main" id="{DBB79CCB-3F5F-8CED-37F5-8116CD95160E}"/>
              </a:ext>
            </a:extLst>
          </p:cNvPr>
          <p:cNvSpPr txBox="1"/>
          <p:nvPr/>
        </p:nvSpPr>
        <p:spPr>
          <a:xfrm>
            <a:off x="5709245" y="4170114"/>
            <a:ext cx="6253716" cy="3139321"/>
          </a:xfrm>
          <a:prstGeom prst="rect">
            <a:avLst/>
          </a:prstGeom>
          <a:noFill/>
        </p:spPr>
        <p:txBody>
          <a:bodyPr wrap="square" lIns="91440" tIns="45720" rIns="91440" bIns="45720" rtlCol="0" anchor="t">
            <a:spAutoFit/>
          </a:bodyPr>
          <a:lstStyle/>
          <a:p>
            <a:endParaRPr lang="nl-NL" b="1" dirty="0">
              <a:solidFill>
                <a:srgbClr val="C00000"/>
              </a:solidFill>
            </a:endParaRPr>
          </a:p>
          <a:p>
            <a:r>
              <a:rPr lang="nl-NL" dirty="0">
                <a:solidFill>
                  <a:schemeClr val="bg2">
                    <a:lumMod val="50000"/>
                  </a:schemeClr>
                </a:solidFill>
              </a:rPr>
              <a:t>Beckers, N., </a:t>
            </a:r>
            <a:r>
              <a:rPr lang="nl-NL" dirty="0" err="1">
                <a:solidFill>
                  <a:schemeClr val="bg2">
                    <a:lumMod val="50000"/>
                  </a:schemeClr>
                </a:solidFill>
              </a:rPr>
              <a:t>Belmans</a:t>
            </a:r>
            <a:r>
              <a:rPr lang="nl-NL" dirty="0">
                <a:solidFill>
                  <a:schemeClr val="bg2">
                    <a:lumMod val="50000"/>
                  </a:schemeClr>
                </a:solidFill>
              </a:rPr>
              <a:t>, L., De Mik, R., Roden, C. &amp; Van der Wal-Maris, S. (2026). Actief burgerschap in de praktijk. Laat kinderen de wereld mooier maken!  </a:t>
            </a:r>
            <a:r>
              <a:rPr lang="nl-NL" i="1" dirty="0">
                <a:solidFill>
                  <a:schemeClr val="bg2">
                    <a:lumMod val="50000"/>
                  </a:schemeClr>
                </a:solidFill>
              </a:rPr>
              <a:t>JSW, 2026 </a:t>
            </a:r>
            <a:r>
              <a:rPr lang="nl-NL" dirty="0">
                <a:solidFill>
                  <a:schemeClr val="bg2">
                    <a:lumMod val="50000"/>
                  </a:schemeClr>
                </a:solidFill>
              </a:rPr>
              <a:t>(4), 26-29. </a:t>
            </a:r>
          </a:p>
          <a:p>
            <a:endParaRPr lang="nl-NL" dirty="0">
              <a:solidFill>
                <a:schemeClr val="bg2">
                  <a:lumMod val="50000"/>
                </a:schemeClr>
              </a:solidFill>
            </a:endParaRPr>
          </a:p>
          <a:p>
            <a:r>
              <a:rPr lang="nl-NL" dirty="0">
                <a:solidFill>
                  <a:schemeClr val="bg2">
                    <a:lumMod val="50000"/>
                  </a:schemeClr>
                </a:solidFill>
              </a:rPr>
              <a:t>Bom, S. &amp; Van der Wal, S. (2025). Maatschappelijke betrokkenheid omzetten in maatschappelijk handelen. </a:t>
            </a:r>
            <a:r>
              <a:rPr lang="nl-NL" i="1" dirty="0">
                <a:solidFill>
                  <a:schemeClr val="bg2">
                    <a:lumMod val="50000"/>
                  </a:schemeClr>
                </a:solidFill>
              </a:rPr>
              <a:t>VBS Magazine, 2025 (1), </a:t>
            </a:r>
            <a:r>
              <a:rPr lang="nl-NL" dirty="0">
                <a:solidFill>
                  <a:schemeClr val="bg2">
                    <a:lumMod val="50000"/>
                  </a:schemeClr>
                </a:solidFill>
              </a:rPr>
              <a:t>14-15. </a:t>
            </a:r>
            <a:endParaRPr lang="nl-NL" dirty="0">
              <a:solidFill>
                <a:srgbClr val="C00000"/>
              </a:solidFill>
            </a:endParaRPr>
          </a:p>
          <a:p>
            <a:endParaRPr lang="nl-NL" dirty="0"/>
          </a:p>
          <a:p>
            <a:endParaRPr lang="nl-NL" dirty="0"/>
          </a:p>
          <a:p>
            <a:r>
              <a:rPr lang="nl-NL" dirty="0"/>
              <a:t> </a:t>
            </a:r>
          </a:p>
        </p:txBody>
      </p:sp>
    </p:spTree>
    <p:extLst>
      <p:ext uri="{BB962C8B-B14F-4D97-AF65-F5344CB8AC3E}">
        <p14:creationId xmlns:p14="http://schemas.microsoft.com/office/powerpoint/2010/main" val="13261062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3ACB30C3-8F13-6BC8-C117-3EF33594AFBD}"/>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1D50F262-343C-4101-AB3C-9DA1072F73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Afbeelding 10">
            <a:extLst>
              <a:ext uri="{FF2B5EF4-FFF2-40B4-BE49-F238E27FC236}">
                <a16:creationId xmlns:a16="http://schemas.microsoft.com/office/drawing/2014/main" id="{DD66295A-8DE0-3E0E-3E7B-C7D8AC86193F}"/>
              </a:ext>
            </a:extLst>
          </p:cNvPr>
          <p:cNvPicPr>
            <a:picLocks noChangeAspect="1"/>
          </p:cNvPicPr>
          <p:nvPr/>
        </p:nvPicPr>
        <p:blipFill>
          <a:blip r:embed="rId3"/>
          <a:srcRect l="4334" r="5480"/>
          <a:stretch>
            <a:fillRect/>
          </a:stretch>
        </p:blipFill>
        <p:spPr>
          <a:xfrm>
            <a:off x="7816130" y="-2"/>
            <a:ext cx="4375870" cy="6858000"/>
          </a:xfrm>
          <a:custGeom>
            <a:avLst/>
            <a:gdLst/>
            <a:ahLst/>
            <a:cxnLst/>
            <a:rect l="l" t="t" r="r" b="b"/>
            <a:pathLst>
              <a:path w="4375870" h="6858000">
                <a:moveTo>
                  <a:pt x="4441" y="0"/>
                </a:moveTo>
                <a:lnTo>
                  <a:pt x="4375870" y="0"/>
                </a:lnTo>
                <a:lnTo>
                  <a:pt x="4375870" y="23"/>
                </a:lnTo>
                <a:lnTo>
                  <a:pt x="4375870"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p:spPr>
      </p:pic>
      <p:pic>
        <p:nvPicPr>
          <p:cNvPr id="8" name="Afbeelding 7">
            <a:extLst>
              <a:ext uri="{FF2B5EF4-FFF2-40B4-BE49-F238E27FC236}">
                <a16:creationId xmlns:a16="http://schemas.microsoft.com/office/drawing/2014/main" id="{76828519-7680-8146-14D5-FF789C9F41D0}"/>
              </a:ext>
            </a:extLst>
          </p:cNvPr>
          <p:cNvPicPr>
            <a:picLocks noChangeAspect="1"/>
          </p:cNvPicPr>
          <p:nvPr/>
        </p:nvPicPr>
        <p:blipFill>
          <a:blip r:embed="rId4"/>
          <a:srcRect r="8196"/>
          <a:stretch>
            <a:fillRect/>
          </a:stretch>
        </p:blipFill>
        <p:spPr>
          <a:xfrm>
            <a:off x="3595404" y="33"/>
            <a:ext cx="4942298" cy="6857999"/>
          </a:xfrm>
          <a:custGeom>
            <a:avLst/>
            <a:gdLst/>
            <a:ahLst/>
            <a:cxnLst/>
            <a:rect l="l" t="t" r="r" b="b"/>
            <a:pathLst>
              <a:path w="4942298" h="6857999">
                <a:moveTo>
                  <a:pt x="0" y="0"/>
                </a:moveTo>
                <a:lnTo>
                  <a:pt x="4164238" y="0"/>
                </a:lnTo>
                <a:lnTo>
                  <a:pt x="4271743" y="210478"/>
                </a:lnTo>
                <a:cubicBezTo>
                  <a:pt x="4695097" y="1127919"/>
                  <a:pt x="4942298" y="2233909"/>
                  <a:pt x="4942298" y="3424428"/>
                </a:cubicBezTo>
                <a:cubicBezTo>
                  <a:pt x="4942298" y="4614948"/>
                  <a:pt x="4695097" y="5720938"/>
                  <a:pt x="4271743" y="6638378"/>
                </a:cubicBezTo>
                <a:lnTo>
                  <a:pt x="4159568" y="6857999"/>
                </a:lnTo>
                <a:lnTo>
                  <a:pt x="49488" y="6857999"/>
                </a:lnTo>
                <a:lnTo>
                  <a:pt x="119616" y="6721637"/>
                </a:lnTo>
                <a:cubicBezTo>
                  <a:pt x="540124" y="5863919"/>
                  <a:pt x="796416" y="4724528"/>
                  <a:pt x="796416" y="3474162"/>
                </a:cubicBezTo>
                <a:cubicBezTo>
                  <a:pt x="796416" y="2140439"/>
                  <a:pt x="504812" y="932979"/>
                  <a:pt x="33352" y="58950"/>
                </a:cubicBezTo>
                <a:close/>
              </a:path>
            </a:pathLst>
          </a:custGeom>
        </p:spPr>
      </p:pic>
      <p:sp useBgFill="1">
        <p:nvSpPr>
          <p:cNvPr id="18" name="Freeform: Shape 17">
            <a:extLst>
              <a:ext uri="{FF2B5EF4-FFF2-40B4-BE49-F238E27FC236}">
                <a16:creationId xmlns:a16="http://schemas.microsoft.com/office/drawing/2014/main" id="{6A0924B3-0260-445E-AFD7-9533C0D1B3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97136"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 name="Freeform: Shape 19">
            <a:extLst>
              <a:ext uri="{FF2B5EF4-FFF2-40B4-BE49-F238E27FC236}">
                <a16:creationId xmlns:a16="http://schemas.microsoft.com/office/drawing/2014/main" id="{7C34E8CB-B972-4A94-8469-315C10C2A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86504"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kstvak 2">
            <a:extLst>
              <a:ext uri="{FF2B5EF4-FFF2-40B4-BE49-F238E27FC236}">
                <a16:creationId xmlns:a16="http://schemas.microsoft.com/office/drawing/2014/main" id="{B5E46391-1759-164B-7803-F2B4E2FC89B7}"/>
              </a:ext>
            </a:extLst>
          </p:cNvPr>
          <p:cNvSpPr txBox="1"/>
          <p:nvPr/>
        </p:nvSpPr>
        <p:spPr>
          <a:xfrm>
            <a:off x="-230438" y="1855992"/>
            <a:ext cx="3430958" cy="691144"/>
          </a:xfrm>
          <a:prstGeom prst="rect">
            <a:avLst/>
          </a:prstGeom>
        </p:spPr>
        <p:txBody>
          <a:bodyPr vert="horz" lIns="91440" tIns="45720" rIns="91440" bIns="45720" rtlCol="0" anchor="b">
            <a:normAutofit/>
          </a:bodyPr>
          <a:lstStyle/>
          <a:p>
            <a:pPr lvl="1">
              <a:lnSpc>
                <a:spcPct val="90000"/>
              </a:lnSpc>
              <a:spcBef>
                <a:spcPct val="0"/>
              </a:spcBef>
              <a:spcAft>
                <a:spcPts val="600"/>
              </a:spcAft>
            </a:pPr>
            <a:r>
              <a:rPr lang="en-US" sz="4000" kern="1200" dirty="0">
                <a:solidFill>
                  <a:srgbClr val="C00000"/>
                </a:solidFill>
                <a:latin typeface="+mj-lt"/>
                <a:ea typeface="+mj-ea"/>
                <a:cs typeface="+mj-cs"/>
              </a:rPr>
              <a:t>Meer </a:t>
            </a:r>
            <a:r>
              <a:rPr lang="en-US" sz="4000" kern="1200" dirty="0" err="1">
                <a:solidFill>
                  <a:srgbClr val="C00000"/>
                </a:solidFill>
                <a:latin typeface="+mj-lt"/>
                <a:ea typeface="+mj-ea"/>
                <a:cs typeface="+mj-cs"/>
              </a:rPr>
              <a:t>weten</a:t>
            </a:r>
            <a:r>
              <a:rPr lang="en-US" sz="4000" kern="1200" dirty="0">
                <a:solidFill>
                  <a:srgbClr val="C00000"/>
                </a:solidFill>
                <a:latin typeface="+mj-lt"/>
                <a:ea typeface="+mj-ea"/>
                <a:cs typeface="+mj-cs"/>
              </a:rPr>
              <a:t>? </a:t>
            </a:r>
            <a:r>
              <a:rPr lang="en-US" sz="4000" i="0" u="none" strike="noStrike" kern="1200" cap="none" spc="0" normalizeH="0" baseline="0" noProof="0" dirty="0">
                <a:ln>
                  <a:noFill/>
                </a:ln>
                <a:solidFill>
                  <a:srgbClr val="C00000"/>
                </a:solidFill>
                <a:effectLst/>
                <a:uLnTx/>
                <a:uFillTx/>
                <a:latin typeface="+mj-lt"/>
                <a:ea typeface="+mj-ea"/>
                <a:cs typeface="+mj-cs"/>
              </a:rPr>
              <a:t> </a:t>
            </a:r>
          </a:p>
        </p:txBody>
      </p:sp>
      <p:sp>
        <p:nvSpPr>
          <p:cNvPr id="22" name="Rectangle 21">
            <a:extLst>
              <a:ext uri="{FF2B5EF4-FFF2-40B4-BE49-F238E27FC236}">
                <a16:creationId xmlns:a16="http://schemas.microsoft.com/office/drawing/2014/main" id="{114A821F-8663-46BA-8CC0-D4C44F639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24" name="Rectangle 23">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4544568"/>
            <a:ext cx="341496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kstvak 5">
            <a:extLst>
              <a:ext uri="{FF2B5EF4-FFF2-40B4-BE49-F238E27FC236}">
                <a16:creationId xmlns:a16="http://schemas.microsoft.com/office/drawing/2014/main" id="{3BD54C2D-BD2A-0AE3-EF8C-085ADF375408}"/>
              </a:ext>
            </a:extLst>
          </p:cNvPr>
          <p:cNvSpPr txBox="1"/>
          <p:nvPr/>
        </p:nvSpPr>
        <p:spPr>
          <a:xfrm>
            <a:off x="1056702" y="1882795"/>
            <a:ext cx="10877999" cy="723275"/>
          </a:xfrm>
          <a:prstGeom prst="rect">
            <a:avLst/>
          </a:prstGeom>
          <a:noFill/>
        </p:spPr>
        <p:txBody>
          <a:bodyPr wrap="square" lIns="91440" tIns="45720" rIns="91440" bIns="45720" rtlCol="0" anchor="t">
            <a:spAutoFit/>
          </a:bodyPr>
          <a:lstStyle/>
          <a:p>
            <a:pPr>
              <a:spcAft>
                <a:spcPts val="600"/>
              </a:spcAft>
            </a:pPr>
            <a:endParaRPr lang="nl-NL" b="1">
              <a:solidFill>
                <a:srgbClr val="C00000"/>
              </a:solidFill>
            </a:endParaRPr>
          </a:p>
          <a:p>
            <a:pPr marL="342900" indent="-342900">
              <a:spcAft>
                <a:spcPts val="600"/>
              </a:spcAft>
              <a:buAutoNum type="arabicPeriod"/>
            </a:pPr>
            <a:endParaRPr lang="nl-NL"/>
          </a:p>
        </p:txBody>
      </p:sp>
      <p:pic>
        <p:nvPicPr>
          <p:cNvPr id="4" name="Afbeelding 3">
            <a:extLst>
              <a:ext uri="{FF2B5EF4-FFF2-40B4-BE49-F238E27FC236}">
                <a16:creationId xmlns:a16="http://schemas.microsoft.com/office/drawing/2014/main" id="{B8118132-13FF-6E81-382C-8D13E7152134}"/>
              </a:ext>
            </a:extLst>
          </p:cNvPr>
          <p:cNvPicPr>
            <a:picLocks noChangeAspect="1"/>
          </p:cNvPicPr>
          <p:nvPr/>
        </p:nvPicPr>
        <p:blipFill>
          <a:blip r:embed="rId5"/>
          <a:stretch>
            <a:fillRect/>
          </a:stretch>
        </p:blipFill>
        <p:spPr>
          <a:xfrm>
            <a:off x="232970" y="6081233"/>
            <a:ext cx="1970000" cy="598880"/>
          </a:xfrm>
          <a:prstGeom prst="rect">
            <a:avLst/>
          </a:prstGeom>
        </p:spPr>
      </p:pic>
      <p:sp>
        <p:nvSpPr>
          <p:cNvPr id="13" name="Tekstvak 12">
            <a:extLst>
              <a:ext uri="{FF2B5EF4-FFF2-40B4-BE49-F238E27FC236}">
                <a16:creationId xmlns:a16="http://schemas.microsoft.com/office/drawing/2014/main" id="{33024E8C-79AB-9183-4BF2-38BB8C9C90F5}"/>
              </a:ext>
            </a:extLst>
          </p:cNvPr>
          <p:cNvSpPr txBox="1"/>
          <p:nvPr/>
        </p:nvSpPr>
        <p:spPr>
          <a:xfrm>
            <a:off x="233680" y="2547136"/>
            <a:ext cx="3938580" cy="2862322"/>
          </a:xfrm>
          <a:prstGeom prst="rect">
            <a:avLst/>
          </a:prstGeom>
          <a:noFill/>
        </p:spPr>
        <p:txBody>
          <a:bodyPr wrap="square">
            <a:spAutoFit/>
          </a:bodyPr>
          <a:lstStyle/>
          <a:p>
            <a:r>
              <a:rPr lang="nl-NL" dirty="0">
                <a:solidFill>
                  <a:schemeClr val="bg2">
                    <a:lumMod val="50000"/>
                  </a:schemeClr>
                </a:solidFill>
              </a:rPr>
              <a:t>Ministerie van Onderwijs, Cultuur &amp; Wetenschap (2026). </a:t>
            </a:r>
            <a:r>
              <a:rPr lang="nl-NL" i="1" dirty="0">
                <a:solidFill>
                  <a:schemeClr val="bg2">
                    <a:lumMod val="50000"/>
                  </a:schemeClr>
                </a:solidFill>
              </a:rPr>
              <a:t>Samen leren, samen impact. Inspirerende voorbeelden van hoe leerlingen maatschappelijke impact maken en sociaal ondernemen op school</a:t>
            </a:r>
            <a:endParaRPr lang="nl-NL" dirty="0">
              <a:solidFill>
                <a:schemeClr val="bg2">
                  <a:lumMod val="50000"/>
                </a:schemeClr>
              </a:solidFill>
            </a:endParaRPr>
          </a:p>
          <a:p>
            <a:endParaRPr lang="nl-NL" i="1" dirty="0">
              <a:solidFill>
                <a:schemeClr val="bg2">
                  <a:lumMod val="50000"/>
                </a:schemeClr>
              </a:solidFill>
            </a:endParaRPr>
          </a:p>
          <a:p>
            <a:r>
              <a:rPr lang="nl-NL" dirty="0">
                <a:solidFill>
                  <a:schemeClr val="bg2">
                    <a:lumMod val="50000"/>
                  </a:schemeClr>
                </a:solidFill>
              </a:rPr>
              <a:t>Groen, R. &amp; Draaisma, A. (Eds.). (2026). </a:t>
            </a:r>
            <a:r>
              <a:rPr lang="nl-NL" i="1" dirty="0">
                <a:solidFill>
                  <a:schemeClr val="bg2">
                    <a:lumMod val="50000"/>
                  </a:schemeClr>
                </a:solidFill>
              </a:rPr>
              <a:t>Duurzaam onderwijs. Eerlijk, inclusief, hoopvol</a:t>
            </a:r>
            <a:r>
              <a:rPr lang="nl-NL" dirty="0">
                <a:solidFill>
                  <a:schemeClr val="bg2">
                    <a:lumMod val="50000"/>
                  </a:schemeClr>
                </a:solidFill>
              </a:rPr>
              <a:t>. Noordhoff. </a:t>
            </a:r>
          </a:p>
        </p:txBody>
      </p:sp>
    </p:spTree>
    <p:extLst>
      <p:ext uri="{BB962C8B-B14F-4D97-AF65-F5344CB8AC3E}">
        <p14:creationId xmlns:p14="http://schemas.microsoft.com/office/powerpoint/2010/main" val="2364256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E865A30A-8AC5-EA73-2EA7-A01361540D05}"/>
              </a:ext>
            </a:extLst>
          </p:cNvPr>
          <p:cNvSpPr>
            <a:spLocks noGrp="1"/>
          </p:cNvSpPr>
          <p:nvPr>
            <p:ph type="pic" sz="quarter" idx="13"/>
          </p:nvPr>
        </p:nvSpPr>
        <p:spPr/>
        <p:txBody>
          <a:bodyPr/>
          <a:lstStyle/>
          <a:p>
            <a:endParaRPr lang="nl-NL"/>
          </a:p>
        </p:txBody>
      </p:sp>
      <p:pic>
        <p:nvPicPr>
          <p:cNvPr id="7" name="Afbeelding 6">
            <a:extLst>
              <a:ext uri="{FF2B5EF4-FFF2-40B4-BE49-F238E27FC236}">
                <a16:creationId xmlns:a16="http://schemas.microsoft.com/office/drawing/2014/main" id="{F08503F6-B09E-B515-B659-DE0F461C7C01}"/>
              </a:ext>
            </a:extLst>
          </p:cNvPr>
          <p:cNvPicPr>
            <a:picLocks noChangeAspect="1"/>
          </p:cNvPicPr>
          <p:nvPr/>
        </p:nvPicPr>
        <p:blipFill>
          <a:blip r:embed="rId3"/>
          <a:stretch>
            <a:fillRect/>
          </a:stretch>
        </p:blipFill>
        <p:spPr>
          <a:xfrm>
            <a:off x="0" y="0"/>
            <a:ext cx="12192000" cy="7274074"/>
          </a:xfrm>
          <a:prstGeom prst="rect">
            <a:avLst/>
          </a:prstGeom>
        </p:spPr>
      </p:pic>
      <p:sp>
        <p:nvSpPr>
          <p:cNvPr id="3" name="Tekstvak 2">
            <a:extLst>
              <a:ext uri="{FF2B5EF4-FFF2-40B4-BE49-F238E27FC236}">
                <a16:creationId xmlns:a16="http://schemas.microsoft.com/office/drawing/2014/main" id="{66F6D68D-B281-6D0C-E369-1C06D6BB51D1}"/>
              </a:ext>
            </a:extLst>
          </p:cNvPr>
          <p:cNvSpPr txBox="1"/>
          <p:nvPr/>
        </p:nvSpPr>
        <p:spPr>
          <a:xfrm>
            <a:off x="565017" y="4940034"/>
            <a:ext cx="11915121" cy="1446550"/>
          </a:xfrm>
          <a:prstGeom prst="rect">
            <a:avLst/>
          </a:prstGeom>
          <a:noFill/>
        </p:spPr>
        <p:txBody>
          <a:bodyPr wrap="none" lIns="91440" tIns="45720" rIns="91440" bIns="45720" rtlCol="0" anchor="t">
            <a:spAutoFit/>
          </a:bodyPr>
          <a:lstStyle/>
          <a:p>
            <a:pPr marL="742950" indent="-742950">
              <a:buAutoNum type="arabicPeriod"/>
            </a:pPr>
            <a:r>
              <a:rPr lang="nl-NL" sz="4400" dirty="0">
                <a:solidFill>
                  <a:schemeClr val="bg1"/>
                </a:solidFill>
              </a:rPr>
              <a:t>Onderwijs in Sociaal Ondernemerschap (OiSO) </a:t>
            </a:r>
          </a:p>
          <a:p>
            <a:r>
              <a:rPr lang="nl-NL" sz="4400" dirty="0">
                <a:solidFill>
                  <a:schemeClr val="bg1"/>
                </a:solidFill>
              </a:rPr>
              <a:t>      op de basisschool: waarom, wat &amp; hoe</a:t>
            </a:r>
          </a:p>
        </p:txBody>
      </p:sp>
      <p:pic>
        <p:nvPicPr>
          <p:cNvPr id="4" name="Afbeelding 3">
            <a:extLst>
              <a:ext uri="{FF2B5EF4-FFF2-40B4-BE49-F238E27FC236}">
                <a16:creationId xmlns:a16="http://schemas.microsoft.com/office/drawing/2014/main" id="{41E11B15-45F5-765C-3405-5552B5EA5EFC}"/>
              </a:ext>
            </a:extLst>
          </p:cNvPr>
          <p:cNvPicPr>
            <a:picLocks noChangeAspect="1"/>
          </p:cNvPicPr>
          <p:nvPr/>
        </p:nvPicPr>
        <p:blipFill>
          <a:blip r:embed="rId4"/>
          <a:stretch>
            <a:fillRect/>
          </a:stretch>
        </p:blipFill>
        <p:spPr>
          <a:xfrm>
            <a:off x="10098190" y="6232869"/>
            <a:ext cx="1969179" cy="597460"/>
          </a:xfrm>
          <a:prstGeom prst="rect">
            <a:avLst/>
          </a:prstGeom>
        </p:spPr>
      </p:pic>
    </p:spTree>
    <p:extLst>
      <p:ext uri="{BB962C8B-B14F-4D97-AF65-F5344CB8AC3E}">
        <p14:creationId xmlns:p14="http://schemas.microsoft.com/office/powerpoint/2010/main" val="27109001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7DBAA071-F828-F234-2A8D-6BBCAB2FAB9A}"/>
            </a:ext>
          </a:extLst>
        </p:cNvPr>
        <p:cNvGrpSpPr/>
        <p:nvPr/>
      </p:nvGrpSpPr>
      <p:grpSpPr>
        <a:xfrm>
          <a:off x="0" y="0"/>
          <a:ext cx="0" cy="0"/>
          <a:chOff x="0" y="0"/>
          <a:chExt cx="0" cy="0"/>
        </a:xfrm>
      </p:grpSpPr>
      <p:sp>
        <p:nvSpPr>
          <p:cNvPr id="6" name="Tekstvak 5">
            <a:extLst>
              <a:ext uri="{FF2B5EF4-FFF2-40B4-BE49-F238E27FC236}">
                <a16:creationId xmlns:a16="http://schemas.microsoft.com/office/drawing/2014/main" id="{F7F0CB84-D606-CEB3-D701-EE9D7CD54B22}"/>
              </a:ext>
            </a:extLst>
          </p:cNvPr>
          <p:cNvSpPr txBox="1"/>
          <p:nvPr/>
        </p:nvSpPr>
        <p:spPr>
          <a:xfrm>
            <a:off x="1056702" y="1882795"/>
            <a:ext cx="10877999" cy="646331"/>
          </a:xfrm>
          <a:prstGeom prst="rect">
            <a:avLst/>
          </a:prstGeom>
          <a:noFill/>
        </p:spPr>
        <p:txBody>
          <a:bodyPr wrap="square" lIns="91440" tIns="45720" rIns="91440" bIns="45720" rtlCol="0" anchor="t">
            <a:spAutoFit/>
          </a:bodyPr>
          <a:lstStyle/>
          <a:p>
            <a:endParaRPr lang="nl-NL" b="1" dirty="0">
              <a:solidFill>
                <a:srgbClr val="C00000"/>
              </a:solidFill>
            </a:endParaRPr>
          </a:p>
          <a:p>
            <a:pPr marL="342900" indent="-342900">
              <a:buAutoNum type="arabicPeriod"/>
            </a:pPr>
            <a:endParaRPr lang="nl-NL" dirty="0"/>
          </a:p>
        </p:txBody>
      </p:sp>
      <p:pic>
        <p:nvPicPr>
          <p:cNvPr id="4" name="Afbeelding 3">
            <a:extLst>
              <a:ext uri="{FF2B5EF4-FFF2-40B4-BE49-F238E27FC236}">
                <a16:creationId xmlns:a16="http://schemas.microsoft.com/office/drawing/2014/main" id="{10FAE510-ADBB-2481-14BF-8DEC32EFE5A3}"/>
              </a:ext>
            </a:extLst>
          </p:cNvPr>
          <p:cNvPicPr>
            <a:picLocks noChangeAspect="1"/>
          </p:cNvPicPr>
          <p:nvPr/>
        </p:nvPicPr>
        <p:blipFill>
          <a:blip r:embed="rId3"/>
          <a:stretch>
            <a:fillRect/>
          </a:stretch>
        </p:blipFill>
        <p:spPr>
          <a:xfrm>
            <a:off x="10137569" y="6155703"/>
            <a:ext cx="1970000" cy="598880"/>
          </a:xfrm>
          <a:prstGeom prst="rect">
            <a:avLst/>
          </a:prstGeom>
        </p:spPr>
      </p:pic>
      <p:sp>
        <p:nvSpPr>
          <p:cNvPr id="3" name="Tekstvak 2">
            <a:extLst>
              <a:ext uri="{FF2B5EF4-FFF2-40B4-BE49-F238E27FC236}">
                <a16:creationId xmlns:a16="http://schemas.microsoft.com/office/drawing/2014/main" id="{8F34DF8B-C109-88C2-5D97-11C632DBFB9C}"/>
              </a:ext>
            </a:extLst>
          </p:cNvPr>
          <p:cNvSpPr txBox="1"/>
          <p:nvPr/>
        </p:nvSpPr>
        <p:spPr>
          <a:xfrm>
            <a:off x="-162349" y="572596"/>
            <a:ext cx="11535282" cy="769441"/>
          </a:xfrm>
          <a:prstGeom prst="rect">
            <a:avLst/>
          </a:prstGeom>
          <a:noFill/>
        </p:spPr>
        <p:txBody>
          <a:bodyPr wrap="square" lIns="91440" tIns="45720" rIns="91440" bIns="45720" rtlCol="0" anchor="t">
            <a:spAutoFit/>
          </a:bodyPr>
          <a:lstStyle/>
          <a:p>
            <a:pPr lvl="1"/>
            <a:r>
              <a:rPr lang="nl-NL" sz="4400" dirty="0">
                <a:solidFill>
                  <a:srgbClr val="C00000"/>
                </a:solidFill>
                <a:cs typeface="Calibri Light" panose="020F0302020204030204" pitchFamily="34" charset="0"/>
              </a:rPr>
              <a:t>Meer weten? </a:t>
            </a:r>
            <a:r>
              <a:rPr lang="nl-NL" sz="4400" i="0" u="none" strike="noStrike" kern="1200" cap="none" spc="0" normalizeH="0" baseline="0" noProof="0" dirty="0">
                <a:ln>
                  <a:noFill/>
                </a:ln>
                <a:solidFill>
                  <a:srgbClr val="C00000"/>
                </a:solidFill>
                <a:effectLst/>
                <a:uLnTx/>
                <a:uFillTx/>
                <a:cs typeface="Calibri Light" panose="020F0302020204030204" pitchFamily="34" charset="0"/>
              </a:rPr>
              <a:t> </a:t>
            </a:r>
          </a:p>
        </p:txBody>
      </p:sp>
      <p:sp>
        <p:nvSpPr>
          <p:cNvPr id="5" name="Tekstvak 4">
            <a:extLst>
              <a:ext uri="{FF2B5EF4-FFF2-40B4-BE49-F238E27FC236}">
                <a16:creationId xmlns:a16="http://schemas.microsoft.com/office/drawing/2014/main" id="{EA1EA7BA-DC6C-57FF-9F11-CE7538AD7A7B}"/>
              </a:ext>
            </a:extLst>
          </p:cNvPr>
          <p:cNvSpPr txBox="1"/>
          <p:nvPr/>
        </p:nvSpPr>
        <p:spPr>
          <a:xfrm>
            <a:off x="748589" y="5351840"/>
            <a:ext cx="10011139" cy="646331"/>
          </a:xfrm>
          <a:prstGeom prst="rect">
            <a:avLst/>
          </a:prstGeom>
          <a:noFill/>
        </p:spPr>
        <p:txBody>
          <a:bodyPr wrap="none" rtlCol="0">
            <a:spAutoFit/>
          </a:bodyPr>
          <a:lstStyle/>
          <a:p>
            <a:r>
              <a:rPr lang="nl-NL" sz="3600" dirty="0">
                <a:hlinkClick r:id="rId4"/>
              </a:rPr>
              <a:t>Hoe ziet burgerschapsonderwijs er in de praktijk uit?</a:t>
            </a:r>
            <a:endParaRPr lang="nl-NL" sz="3600" dirty="0"/>
          </a:p>
        </p:txBody>
      </p:sp>
      <p:pic>
        <p:nvPicPr>
          <p:cNvPr id="10" name="Afbeelding 9">
            <a:extLst>
              <a:ext uri="{FF2B5EF4-FFF2-40B4-BE49-F238E27FC236}">
                <a16:creationId xmlns:a16="http://schemas.microsoft.com/office/drawing/2014/main" id="{8B720A33-FA40-609A-D075-19CAC1813C97}"/>
              </a:ext>
            </a:extLst>
          </p:cNvPr>
          <p:cNvPicPr>
            <a:picLocks noChangeAspect="1"/>
          </p:cNvPicPr>
          <p:nvPr/>
        </p:nvPicPr>
        <p:blipFill>
          <a:blip r:embed="rId5"/>
          <a:stretch>
            <a:fillRect/>
          </a:stretch>
        </p:blipFill>
        <p:spPr>
          <a:xfrm>
            <a:off x="3758227" y="730128"/>
            <a:ext cx="8349342" cy="4464180"/>
          </a:xfrm>
          <a:prstGeom prst="rect">
            <a:avLst/>
          </a:prstGeom>
        </p:spPr>
      </p:pic>
    </p:spTree>
    <p:extLst>
      <p:ext uri="{BB962C8B-B14F-4D97-AF65-F5344CB8AC3E}">
        <p14:creationId xmlns:p14="http://schemas.microsoft.com/office/powerpoint/2010/main" val="10793591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5222BEA8-16B6-5CC0-8D72-54DAAB0E7C76}"/>
            </a:ext>
          </a:extLst>
        </p:cNvPr>
        <p:cNvGrpSpPr/>
        <p:nvPr/>
      </p:nvGrpSpPr>
      <p:grpSpPr>
        <a:xfrm>
          <a:off x="0" y="0"/>
          <a:ext cx="0" cy="0"/>
          <a:chOff x="0" y="0"/>
          <a:chExt cx="0" cy="0"/>
        </a:xfrm>
      </p:grpSpPr>
      <p:sp>
        <p:nvSpPr>
          <p:cNvPr id="6" name="Tekstvak 5">
            <a:extLst>
              <a:ext uri="{FF2B5EF4-FFF2-40B4-BE49-F238E27FC236}">
                <a16:creationId xmlns:a16="http://schemas.microsoft.com/office/drawing/2014/main" id="{CDFB4E1F-060C-B392-9540-F68861BCB836}"/>
              </a:ext>
            </a:extLst>
          </p:cNvPr>
          <p:cNvSpPr txBox="1"/>
          <p:nvPr/>
        </p:nvSpPr>
        <p:spPr>
          <a:xfrm>
            <a:off x="967250" y="2252127"/>
            <a:ext cx="10877999" cy="646331"/>
          </a:xfrm>
          <a:prstGeom prst="rect">
            <a:avLst/>
          </a:prstGeom>
          <a:noFill/>
        </p:spPr>
        <p:txBody>
          <a:bodyPr wrap="square" lIns="91440" tIns="45720" rIns="91440" bIns="45720" rtlCol="0" anchor="t">
            <a:spAutoFit/>
          </a:bodyPr>
          <a:lstStyle/>
          <a:p>
            <a:endParaRPr lang="nl-NL" b="1" dirty="0">
              <a:solidFill>
                <a:srgbClr val="C00000"/>
              </a:solidFill>
            </a:endParaRPr>
          </a:p>
          <a:p>
            <a:pPr marL="342900" indent="-342900">
              <a:buAutoNum type="arabicPeriod"/>
            </a:pPr>
            <a:endParaRPr lang="nl-NL" dirty="0"/>
          </a:p>
        </p:txBody>
      </p:sp>
      <p:pic>
        <p:nvPicPr>
          <p:cNvPr id="4" name="Afbeelding 3">
            <a:extLst>
              <a:ext uri="{FF2B5EF4-FFF2-40B4-BE49-F238E27FC236}">
                <a16:creationId xmlns:a16="http://schemas.microsoft.com/office/drawing/2014/main" id="{198195D5-A1EA-5D2D-1ABA-47F13DF16948}"/>
              </a:ext>
            </a:extLst>
          </p:cNvPr>
          <p:cNvPicPr>
            <a:picLocks noChangeAspect="1"/>
          </p:cNvPicPr>
          <p:nvPr/>
        </p:nvPicPr>
        <p:blipFill>
          <a:blip r:embed="rId3"/>
          <a:stretch>
            <a:fillRect/>
          </a:stretch>
        </p:blipFill>
        <p:spPr>
          <a:xfrm>
            <a:off x="10137569" y="6155703"/>
            <a:ext cx="1970000" cy="598880"/>
          </a:xfrm>
          <a:prstGeom prst="rect">
            <a:avLst/>
          </a:prstGeom>
        </p:spPr>
      </p:pic>
      <p:sp>
        <p:nvSpPr>
          <p:cNvPr id="3" name="Tekstvak 2">
            <a:extLst>
              <a:ext uri="{FF2B5EF4-FFF2-40B4-BE49-F238E27FC236}">
                <a16:creationId xmlns:a16="http://schemas.microsoft.com/office/drawing/2014/main" id="{E48FEF6D-4532-AB44-0117-4FA4F3CD29AF}"/>
              </a:ext>
            </a:extLst>
          </p:cNvPr>
          <p:cNvSpPr txBox="1"/>
          <p:nvPr/>
        </p:nvSpPr>
        <p:spPr>
          <a:xfrm>
            <a:off x="125886" y="356622"/>
            <a:ext cx="11535282" cy="769441"/>
          </a:xfrm>
          <a:prstGeom prst="rect">
            <a:avLst/>
          </a:prstGeom>
          <a:noFill/>
        </p:spPr>
        <p:txBody>
          <a:bodyPr wrap="square" lIns="91440" tIns="45720" rIns="91440" bIns="45720" rtlCol="0" anchor="t">
            <a:spAutoFit/>
          </a:bodyPr>
          <a:lstStyle/>
          <a:p>
            <a:pPr lvl="1"/>
            <a:r>
              <a:rPr lang="nl-NL" sz="4400" dirty="0">
                <a:solidFill>
                  <a:srgbClr val="C00000"/>
                </a:solidFill>
                <a:cs typeface="Calibri Light" panose="020F0302020204030204" pitchFamily="34" charset="0"/>
              </a:rPr>
              <a:t>Nog véél meer weten? </a:t>
            </a:r>
            <a:r>
              <a:rPr lang="nl-NL" sz="4400" i="0" u="none" strike="noStrike" kern="1200" cap="none" spc="0" normalizeH="0" baseline="0" noProof="0" dirty="0">
                <a:ln>
                  <a:noFill/>
                </a:ln>
                <a:solidFill>
                  <a:srgbClr val="C00000"/>
                </a:solidFill>
                <a:effectLst/>
                <a:uLnTx/>
                <a:uFillTx/>
                <a:cs typeface="Calibri Light" panose="020F0302020204030204" pitchFamily="34" charset="0"/>
              </a:rPr>
              <a:t> </a:t>
            </a:r>
          </a:p>
        </p:txBody>
      </p:sp>
      <p:sp>
        <p:nvSpPr>
          <p:cNvPr id="10" name="AutoShape 3">
            <a:extLst>
              <a:ext uri="{FF2B5EF4-FFF2-40B4-BE49-F238E27FC236}">
                <a16:creationId xmlns:a16="http://schemas.microsoft.com/office/drawing/2014/main" id="{A21402CC-69C3-CF4C-6DE0-BB937FD60333}"/>
              </a:ext>
            </a:extLst>
          </p:cNvPr>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 name="Rectangle 4">
            <a:extLst>
              <a:ext uri="{FF2B5EF4-FFF2-40B4-BE49-F238E27FC236}">
                <a16:creationId xmlns:a16="http://schemas.microsoft.com/office/drawing/2014/main" id="{05210A12-1533-ABCB-B511-68D06F8C9D3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nl-NL" altLang="nl-NL" sz="1800" b="0" i="0" u="none" strike="noStrike" cap="none" normalizeH="0" baseline="0">
                <a:ln>
                  <a:noFill/>
                </a:ln>
                <a:solidFill>
                  <a:schemeClr val="tx1"/>
                </a:solidFill>
                <a:effectLst/>
                <a:latin typeface="Arial" panose="020B0604020202020204" pitchFamily="34" charset="0"/>
              </a:rPr>
            </a:br>
            <a:endParaRPr kumimoji="0" lang="nl-NL" altLang="nl-NL" sz="1800" b="0" i="0" u="none" strike="noStrike" cap="none" normalizeH="0" baseline="0">
              <a:ln>
                <a:noFill/>
              </a:ln>
              <a:solidFill>
                <a:schemeClr val="tx1"/>
              </a:solidFill>
              <a:effectLst/>
              <a:latin typeface="Arial" panose="020B0604020202020204" pitchFamily="34" charset="0"/>
            </a:endParaRPr>
          </a:p>
        </p:txBody>
      </p:sp>
      <p:pic>
        <p:nvPicPr>
          <p:cNvPr id="13" name="Afbeelding 12">
            <a:extLst>
              <a:ext uri="{FF2B5EF4-FFF2-40B4-BE49-F238E27FC236}">
                <a16:creationId xmlns:a16="http://schemas.microsoft.com/office/drawing/2014/main" id="{A4C11C5C-41B2-BF18-BCCC-94C6EE858B42}"/>
              </a:ext>
            </a:extLst>
          </p:cNvPr>
          <p:cNvPicPr>
            <a:picLocks noChangeAspect="1"/>
          </p:cNvPicPr>
          <p:nvPr/>
        </p:nvPicPr>
        <p:blipFill>
          <a:blip r:embed="rId4"/>
          <a:srcRect l="1697" t="5201"/>
          <a:stretch>
            <a:fillRect/>
          </a:stretch>
        </p:blipFill>
        <p:spPr>
          <a:xfrm>
            <a:off x="1379698" y="1076518"/>
            <a:ext cx="10727871" cy="2597954"/>
          </a:xfrm>
          <a:prstGeom prst="rect">
            <a:avLst/>
          </a:prstGeom>
        </p:spPr>
      </p:pic>
      <p:pic>
        <p:nvPicPr>
          <p:cNvPr id="15" name="Afbeelding 14">
            <a:extLst>
              <a:ext uri="{FF2B5EF4-FFF2-40B4-BE49-F238E27FC236}">
                <a16:creationId xmlns:a16="http://schemas.microsoft.com/office/drawing/2014/main" id="{4A091679-5367-7310-1A5E-00E17A85B5E9}"/>
              </a:ext>
            </a:extLst>
          </p:cNvPr>
          <p:cNvPicPr>
            <a:picLocks noChangeAspect="1"/>
          </p:cNvPicPr>
          <p:nvPr/>
        </p:nvPicPr>
        <p:blipFill>
          <a:blip r:embed="rId5"/>
          <a:stretch>
            <a:fillRect/>
          </a:stretch>
        </p:blipFill>
        <p:spPr>
          <a:xfrm>
            <a:off x="125886" y="3501557"/>
            <a:ext cx="7130774" cy="3111259"/>
          </a:xfrm>
          <a:prstGeom prst="rect">
            <a:avLst/>
          </a:prstGeom>
        </p:spPr>
      </p:pic>
      <p:sp>
        <p:nvSpPr>
          <p:cNvPr id="17" name="Tekstvak 16">
            <a:extLst>
              <a:ext uri="{FF2B5EF4-FFF2-40B4-BE49-F238E27FC236}">
                <a16:creationId xmlns:a16="http://schemas.microsoft.com/office/drawing/2014/main" id="{4F4CFD4A-62EE-3D4B-1CA1-7F17E84ADE96}"/>
              </a:ext>
            </a:extLst>
          </p:cNvPr>
          <p:cNvSpPr txBox="1"/>
          <p:nvPr/>
        </p:nvSpPr>
        <p:spPr>
          <a:xfrm>
            <a:off x="6865454" y="3791355"/>
            <a:ext cx="6097656" cy="369332"/>
          </a:xfrm>
          <a:prstGeom prst="rect">
            <a:avLst/>
          </a:prstGeom>
          <a:noFill/>
        </p:spPr>
        <p:txBody>
          <a:bodyPr wrap="square">
            <a:spAutoFit/>
          </a:bodyPr>
          <a:lstStyle/>
          <a:p>
            <a:r>
              <a:rPr lang="nl-NL" dirty="0">
                <a:hlinkClick r:id="rId6"/>
              </a:rPr>
              <a:t>Coördinator burgerschapsonderwijs - Marnix Academie</a:t>
            </a:r>
            <a:endParaRPr lang="nl-NL" dirty="0"/>
          </a:p>
        </p:txBody>
      </p:sp>
    </p:spTree>
    <p:extLst>
      <p:ext uri="{BB962C8B-B14F-4D97-AF65-F5344CB8AC3E}">
        <p14:creationId xmlns:p14="http://schemas.microsoft.com/office/powerpoint/2010/main" val="9336744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9DD94C3F-DDAC-BCDD-0318-60368CE20C0D}"/>
              </a:ext>
            </a:extLst>
          </p:cNvPr>
          <p:cNvPicPr>
            <a:picLocks noChangeAspect="1"/>
          </p:cNvPicPr>
          <p:nvPr/>
        </p:nvPicPr>
        <p:blipFill>
          <a:blip r:embed="rId3"/>
          <a:stretch>
            <a:fillRect/>
          </a:stretch>
        </p:blipFill>
        <p:spPr>
          <a:xfrm>
            <a:off x="4441020" y="947288"/>
            <a:ext cx="3578655" cy="5921955"/>
          </a:xfrm>
          <a:prstGeom prst="rect">
            <a:avLst/>
          </a:prstGeom>
        </p:spPr>
      </p:pic>
      <p:pic>
        <p:nvPicPr>
          <p:cNvPr id="11" name="Afbeelding 10">
            <a:extLst>
              <a:ext uri="{FF2B5EF4-FFF2-40B4-BE49-F238E27FC236}">
                <a16:creationId xmlns:a16="http://schemas.microsoft.com/office/drawing/2014/main" id="{1492660F-C852-5AC8-A3D1-2B3A93172A49}"/>
              </a:ext>
            </a:extLst>
          </p:cNvPr>
          <p:cNvPicPr>
            <a:picLocks noChangeAspect="1"/>
          </p:cNvPicPr>
          <p:nvPr/>
        </p:nvPicPr>
        <p:blipFill>
          <a:blip r:embed="rId4"/>
          <a:stretch>
            <a:fillRect/>
          </a:stretch>
        </p:blipFill>
        <p:spPr>
          <a:xfrm>
            <a:off x="3819173" y="203434"/>
            <a:ext cx="2591025" cy="2597121"/>
          </a:xfrm>
          <a:prstGeom prst="rect">
            <a:avLst/>
          </a:prstGeom>
        </p:spPr>
      </p:pic>
      <p:sp>
        <p:nvSpPr>
          <p:cNvPr id="12" name="Tekstvak 11">
            <a:extLst>
              <a:ext uri="{FF2B5EF4-FFF2-40B4-BE49-F238E27FC236}">
                <a16:creationId xmlns:a16="http://schemas.microsoft.com/office/drawing/2014/main" id="{CE7396E3-3023-B27B-5E79-3876483A5725}"/>
              </a:ext>
            </a:extLst>
          </p:cNvPr>
          <p:cNvSpPr txBox="1"/>
          <p:nvPr/>
        </p:nvSpPr>
        <p:spPr>
          <a:xfrm>
            <a:off x="753444" y="6040639"/>
            <a:ext cx="5156402" cy="492443"/>
          </a:xfrm>
          <a:prstGeom prst="rect">
            <a:avLst/>
          </a:prstGeom>
          <a:noFill/>
        </p:spPr>
        <p:txBody>
          <a:bodyPr wrap="square" lIns="0" tIns="0" rIns="0" bIns="0" rtlCol="0">
            <a:spAutoFit/>
          </a:bodyPr>
          <a:lstStyle/>
          <a:p>
            <a:r>
              <a:rPr lang="nl-NL" sz="3200" b="1">
                <a:solidFill>
                  <a:srgbClr val="C00000"/>
                </a:solidFill>
              </a:rPr>
              <a:t>Word een changemaker!</a:t>
            </a:r>
          </a:p>
        </p:txBody>
      </p:sp>
      <p:sp>
        <p:nvSpPr>
          <p:cNvPr id="3" name="Tekstvak 2">
            <a:extLst>
              <a:ext uri="{FF2B5EF4-FFF2-40B4-BE49-F238E27FC236}">
                <a16:creationId xmlns:a16="http://schemas.microsoft.com/office/drawing/2014/main" id="{7A8E5C76-5349-B8A0-B198-1577BD993884}"/>
              </a:ext>
            </a:extLst>
          </p:cNvPr>
          <p:cNvSpPr txBox="1"/>
          <p:nvPr/>
        </p:nvSpPr>
        <p:spPr>
          <a:xfrm>
            <a:off x="8367386" y="0"/>
            <a:ext cx="3824614" cy="7294305"/>
          </a:xfrm>
          <a:prstGeom prst="rect">
            <a:avLst/>
          </a:prstGeom>
          <a:solidFill>
            <a:srgbClr val="C00000"/>
          </a:solidFill>
        </p:spPr>
        <p:txBody>
          <a:bodyPr wrap="square" rtlCol="0">
            <a:spAutoFit/>
          </a:bodyPr>
          <a:lstStyle/>
          <a:p>
            <a:pPr algn="r"/>
            <a:endParaRPr lang="nl-NL" b="1">
              <a:solidFill>
                <a:schemeClr val="bg1"/>
              </a:solidFill>
            </a:endParaRPr>
          </a:p>
          <a:p>
            <a:pPr algn="ctr"/>
            <a:r>
              <a:rPr lang="nl-NL" sz="3600" b="1">
                <a:solidFill>
                  <a:schemeClr val="bg1"/>
                </a:solidFill>
              </a:rPr>
              <a:t>Leren Sociaal Ondernemen in het basisonderwijs</a:t>
            </a:r>
          </a:p>
          <a:p>
            <a:pPr algn="r"/>
            <a:endParaRPr lang="nl-NL" b="1">
              <a:solidFill>
                <a:schemeClr val="bg1"/>
              </a:solidFill>
            </a:endParaRPr>
          </a:p>
          <a:p>
            <a:pPr algn="r"/>
            <a:endParaRPr lang="nl-NL" b="1">
              <a:solidFill>
                <a:schemeClr val="bg1"/>
              </a:solidFill>
            </a:endParaRPr>
          </a:p>
          <a:p>
            <a:pPr algn="r"/>
            <a:endParaRPr lang="nl-NL" b="1">
              <a:solidFill>
                <a:schemeClr val="bg1"/>
              </a:solidFill>
            </a:endParaRPr>
          </a:p>
          <a:p>
            <a:pPr algn="r"/>
            <a:endParaRPr lang="nl-NL" b="1">
              <a:solidFill>
                <a:schemeClr val="bg1"/>
              </a:solidFill>
            </a:endParaRPr>
          </a:p>
          <a:p>
            <a:pPr algn="r"/>
            <a:endParaRPr lang="nl-NL" b="1">
              <a:solidFill>
                <a:schemeClr val="bg1"/>
              </a:solidFill>
            </a:endParaRPr>
          </a:p>
          <a:p>
            <a:pPr algn="r"/>
            <a:endParaRPr lang="nl-NL" b="1">
              <a:solidFill>
                <a:schemeClr val="bg1"/>
              </a:solidFill>
            </a:endParaRPr>
          </a:p>
          <a:p>
            <a:pPr algn="r"/>
            <a:endParaRPr lang="nl-NL" b="1">
              <a:solidFill>
                <a:schemeClr val="bg1"/>
              </a:solidFill>
            </a:endParaRPr>
          </a:p>
          <a:p>
            <a:pPr algn="r"/>
            <a:endParaRPr lang="nl-NL" b="1">
              <a:solidFill>
                <a:schemeClr val="bg1"/>
              </a:solidFill>
            </a:endParaRPr>
          </a:p>
          <a:p>
            <a:pPr algn="r"/>
            <a:endParaRPr lang="nl-NL" b="1">
              <a:solidFill>
                <a:schemeClr val="bg1"/>
              </a:solidFill>
            </a:endParaRPr>
          </a:p>
          <a:p>
            <a:pPr algn="r"/>
            <a:endParaRPr lang="nl-NL" b="1">
              <a:solidFill>
                <a:schemeClr val="bg1"/>
              </a:solidFill>
            </a:endParaRPr>
          </a:p>
          <a:p>
            <a:pPr algn="r"/>
            <a:endParaRPr lang="nl-NL" b="1">
              <a:solidFill>
                <a:schemeClr val="bg1"/>
              </a:solidFill>
            </a:endParaRPr>
          </a:p>
          <a:p>
            <a:pPr algn="r"/>
            <a:endParaRPr lang="nl-NL" b="1">
              <a:solidFill>
                <a:schemeClr val="bg1"/>
              </a:solidFill>
            </a:endParaRPr>
          </a:p>
          <a:p>
            <a:pPr algn="r"/>
            <a:r>
              <a:rPr lang="nl-NL" b="1">
                <a:solidFill>
                  <a:schemeClr val="bg1"/>
                </a:solidFill>
              </a:rPr>
              <a:t>Contact? </a:t>
            </a:r>
          </a:p>
          <a:p>
            <a:pPr algn="r"/>
            <a:r>
              <a:rPr lang="nl-NL" b="1">
                <a:solidFill>
                  <a:schemeClr val="bg1"/>
                </a:solidFill>
              </a:rPr>
              <a:t>Marijke van Voorthuijsen</a:t>
            </a:r>
          </a:p>
          <a:p>
            <a:pPr algn="r"/>
            <a:r>
              <a:rPr lang="nl-NL">
                <a:solidFill>
                  <a:schemeClr val="bg1"/>
                </a:solidFill>
                <a:hlinkClick r:id="rId5">
                  <a:extLst>
                    <a:ext uri="{A12FA001-AC4F-418D-AE19-62706E023703}">
                      <ahyp:hlinkClr xmlns:ahyp="http://schemas.microsoft.com/office/drawing/2018/hyperlinkcolor" val="tx"/>
                    </a:ext>
                  </a:extLst>
                </a:hlinkClick>
              </a:rPr>
              <a:t>m.vanvoorthuijsen@hsmarnix.nl</a:t>
            </a:r>
            <a:endParaRPr lang="nl-NL">
              <a:solidFill>
                <a:schemeClr val="bg1"/>
              </a:solidFill>
            </a:endParaRPr>
          </a:p>
          <a:p>
            <a:pPr algn="r"/>
            <a:r>
              <a:rPr lang="nl-NL" b="1">
                <a:solidFill>
                  <a:schemeClr val="bg1"/>
                </a:solidFill>
              </a:rPr>
              <a:t>Eva Kuijpers</a:t>
            </a:r>
          </a:p>
          <a:p>
            <a:pPr algn="r"/>
            <a:r>
              <a:rPr lang="nl-NL">
                <a:solidFill>
                  <a:schemeClr val="bg1"/>
                </a:solidFill>
                <a:hlinkClick r:id="rId6">
                  <a:extLst>
                    <a:ext uri="{A12FA001-AC4F-418D-AE19-62706E023703}">
                      <ahyp:hlinkClr xmlns:ahyp="http://schemas.microsoft.com/office/drawing/2018/hyperlinkcolor" val="tx"/>
                    </a:ext>
                  </a:extLst>
                </a:hlinkClick>
              </a:rPr>
              <a:t>e.kuijpers@hsmarnix.nl</a:t>
            </a:r>
            <a:endParaRPr lang="nl-NL">
              <a:solidFill>
                <a:schemeClr val="bg1"/>
              </a:solidFill>
            </a:endParaRPr>
          </a:p>
          <a:p>
            <a:pPr algn="r"/>
            <a:r>
              <a:rPr lang="nl-NL">
                <a:solidFill>
                  <a:schemeClr val="bg1"/>
                </a:solidFill>
              </a:rPr>
              <a:t> </a:t>
            </a:r>
          </a:p>
        </p:txBody>
      </p:sp>
      <p:pic>
        <p:nvPicPr>
          <p:cNvPr id="4" name="Afbeelding 3">
            <a:extLst>
              <a:ext uri="{FF2B5EF4-FFF2-40B4-BE49-F238E27FC236}">
                <a16:creationId xmlns:a16="http://schemas.microsoft.com/office/drawing/2014/main" id="{7EB5E871-EA3B-BC38-4053-AE10C00356EA}"/>
              </a:ext>
            </a:extLst>
          </p:cNvPr>
          <p:cNvPicPr>
            <a:picLocks noChangeAspect="1"/>
          </p:cNvPicPr>
          <p:nvPr/>
        </p:nvPicPr>
        <p:blipFill>
          <a:blip r:embed="rId7"/>
          <a:stretch>
            <a:fillRect/>
          </a:stretch>
        </p:blipFill>
        <p:spPr>
          <a:xfrm>
            <a:off x="8381670" y="2125557"/>
            <a:ext cx="3810330" cy="1158340"/>
          </a:xfrm>
          <a:prstGeom prst="rect">
            <a:avLst/>
          </a:prstGeom>
        </p:spPr>
      </p:pic>
    </p:spTree>
    <p:extLst>
      <p:ext uri="{BB962C8B-B14F-4D97-AF65-F5344CB8AC3E}">
        <p14:creationId xmlns:p14="http://schemas.microsoft.com/office/powerpoint/2010/main" val="967083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A41A79D6-1BB1-1E66-AEDE-3F4F269E933E}"/>
            </a:ext>
          </a:extLst>
        </p:cNvPr>
        <p:cNvGrpSpPr/>
        <p:nvPr/>
      </p:nvGrpSpPr>
      <p:grpSpPr>
        <a:xfrm>
          <a:off x="0" y="0"/>
          <a:ext cx="0" cy="0"/>
          <a:chOff x="0" y="0"/>
          <a:chExt cx="0" cy="0"/>
        </a:xfrm>
      </p:grpSpPr>
      <p:pic>
        <p:nvPicPr>
          <p:cNvPr id="13" name="Afbeelding 12">
            <a:extLst>
              <a:ext uri="{FF2B5EF4-FFF2-40B4-BE49-F238E27FC236}">
                <a16:creationId xmlns:a16="http://schemas.microsoft.com/office/drawing/2014/main" id="{13A05EF3-EF33-D50C-8958-85DC49EE2ADA}"/>
              </a:ext>
            </a:extLst>
          </p:cNvPr>
          <p:cNvPicPr>
            <a:picLocks noChangeAspect="1"/>
          </p:cNvPicPr>
          <p:nvPr/>
        </p:nvPicPr>
        <p:blipFill>
          <a:blip r:embed="rId3"/>
          <a:srcRect l="2537" t="995" r="2546" b="993"/>
          <a:stretch>
            <a:fillRect/>
          </a:stretch>
        </p:blipFill>
        <p:spPr>
          <a:xfrm>
            <a:off x="0" y="-26855"/>
            <a:ext cx="2804441" cy="4312446"/>
          </a:xfrm>
          <a:prstGeom prst="rect">
            <a:avLst/>
          </a:prstGeom>
        </p:spPr>
      </p:pic>
      <p:pic>
        <p:nvPicPr>
          <p:cNvPr id="14" name="Afbeelding 13">
            <a:extLst>
              <a:ext uri="{FF2B5EF4-FFF2-40B4-BE49-F238E27FC236}">
                <a16:creationId xmlns:a16="http://schemas.microsoft.com/office/drawing/2014/main" id="{72F1B465-1B90-71EA-A913-E74F3BAE7F78}"/>
              </a:ext>
            </a:extLst>
          </p:cNvPr>
          <p:cNvPicPr>
            <a:picLocks noChangeAspect="1"/>
          </p:cNvPicPr>
          <p:nvPr/>
        </p:nvPicPr>
        <p:blipFill>
          <a:blip r:embed="rId4"/>
          <a:srcRect l="19597" r="31555"/>
          <a:stretch>
            <a:fillRect/>
          </a:stretch>
        </p:blipFill>
        <p:spPr>
          <a:xfrm>
            <a:off x="2804442" y="0"/>
            <a:ext cx="3723790" cy="4285591"/>
          </a:xfrm>
          <a:prstGeom prst="rect">
            <a:avLst/>
          </a:prstGeom>
        </p:spPr>
      </p:pic>
      <p:sp>
        <p:nvSpPr>
          <p:cNvPr id="15" name="Tekstvak 14">
            <a:extLst>
              <a:ext uri="{FF2B5EF4-FFF2-40B4-BE49-F238E27FC236}">
                <a16:creationId xmlns:a16="http://schemas.microsoft.com/office/drawing/2014/main" id="{5B876F95-2673-F965-2524-26F9B6794762}"/>
              </a:ext>
            </a:extLst>
          </p:cNvPr>
          <p:cNvSpPr txBox="1"/>
          <p:nvPr/>
        </p:nvSpPr>
        <p:spPr>
          <a:xfrm>
            <a:off x="207420" y="4486249"/>
            <a:ext cx="9407728" cy="1569660"/>
          </a:xfrm>
          <a:prstGeom prst="rect">
            <a:avLst/>
          </a:prstGeom>
          <a:solidFill>
            <a:srgbClr val="C00000"/>
          </a:solidFill>
          <a:ln>
            <a:noFill/>
          </a:ln>
        </p:spPr>
        <p:txBody>
          <a:bodyPr wrap="square" lIns="91440" tIns="45720" rIns="91440" bIns="45720" anchor="t">
            <a:spAutoFit/>
          </a:bodyPr>
          <a:lstStyle/>
          <a:p>
            <a:pPr marL="342900" indent="-342900" defTabSz="914363">
              <a:buFont typeface="Arial" panose="020B0604020202020204" pitchFamily="34" charset="0"/>
              <a:buChar char="•"/>
              <a:defRPr/>
            </a:pPr>
            <a:r>
              <a:rPr lang="nl-NL" sz="2400" dirty="0">
                <a:solidFill>
                  <a:schemeClr val="bg1"/>
                </a:solidFill>
              </a:rPr>
              <a:t>Opdracht: kinderen ontwikkelen tot actieve, sociaal betrokken burgers</a:t>
            </a:r>
          </a:p>
          <a:p>
            <a:pPr marL="342900" indent="-342900" defTabSz="914363">
              <a:buFont typeface="Arial" panose="020B0604020202020204" pitchFamily="34" charset="0"/>
              <a:buChar char="•"/>
              <a:defRPr/>
            </a:pPr>
            <a:r>
              <a:rPr lang="nl-NL" sz="2400" dirty="0">
                <a:solidFill>
                  <a:schemeClr val="bg1"/>
                </a:solidFill>
              </a:rPr>
              <a:t>Kinderen ervaren dat ze ‘het (positieve) verschil kunnen maken’ </a:t>
            </a:r>
          </a:p>
          <a:p>
            <a:pPr marL="342900" indent="-342900" defTabSz="914363">
              <a:buFont typeface="Arial" panose="020B0604020202020204" pitchFamily="34" charset="0"/>
              <a:buChar char="•"/>
              <a:defRPr/>
            </a:pPr>
            <a:r>
              <a:rPr lang="nl-NL" sz="2400" dirty="0">
                <a:solidFill>
                  <a:schemeClr val="bg1"/>
                </a:solidFill>
              </a:rPr>
              <a:t>Kinderen ervaren dat hun stem er effectief toe doet </a:t>
            </a:r>
          </a:p>
          <a:p>
            <a:pPr marL="342900" indent="-342900" defTabSz="914363">
              <a:buFont typeface="Arial" panose="020B0604020202020204" pitchFamily="34" charset="0"/>
              <a:buChar char="•"/>
              <a:defRPr/>
            </a:pPr>
            <a:r>
              <a:rPr lang="nl-NL" sz="2400" dirty="0">
                <a:solidFill>
                  <a:schemeClr val="bg1"/>
                </a:solidFill>
              </a:rPr>
              <a:t>Bijdragen aan een rechtvaardige en duurzame samenleving</a:t>
            </a:r>
          </a:p>
        </p:txBody>
      </p:sp>
      <p:sp>
        <p:nvSpPr>
          <p:cNvPr id="2" name="Tekstvak 1">
            <a:extLst>
              <a:ext uri="{FF2B5EF4-FFF2-40B4-BE49-F238E27FC236}">
                <a16:creationId xmlns:a16="http://schemas.microsoft.com/office/drawing/2014/main" id="{1013060F-7E3E-2701-76BA-046C415AE962}"/>
              </a:ext>
            </a:extLst>
          </p:cNvPr>
          <p:cNvSpPr txBox="1"/>
          <p:nvPr/>
        </p:nvSpPr>
        <p:spPr>
          <a:xfrm>
            <a:off x="6636470" y="362044"/>
            <a:ext cx="5555530" cy="2123658"/>
          </a:xfrm>
          <a:prstGeom prst="rect">
            <a:avLst/>
          </a:prstGeom>
          <a:noFill/>
        </p:spPr>
        <p:txBody>
          <a:bodyPr wrap="square" rtlCol="0">
            <a:spAutoFit/>
          </a:bodyPr>
          <a:lstStyle/>
          <a:p>
            <a:pPr algn="ctr"/>
            <a:r>
              <a:rPr lang="nl-NL" sz="4400" dirty="0">
                <a:solidFill>
                  <a:srgbClr val="C00000"/>
                </a:solidFill>
              </a:rPr>
              <a:t>Onderwijs in Sociaal Ondernemerschap</a:t>
            </a:r>
          </a:p>
          <a:p>
            <a:pPr algn="ctr"/>
            <a:r>
              <a:rPr lang="nl-NL" sz="4400" dirty="0">
                <a:solidFill>
                  <a:srgbClr val="C00000"/>
                </a:solidFill>
              </a:rPr>
              <a:t>WAAROM? </a:t>
            </a:r>
          </a:p>
        </p:txBody>
      </p:sp>
      <p:pic>
        <p:nvPicPr>
          <p:cNvPr id="3" name="Afbeelding 2">
            <a:extLst>
              <a:ext uri="{FF2B5EF4-FFF2-40B4-BE49-F238E27FC236}">
                <a16:creationId xmlns:a16="http://schemas.microsoft.com/office/drawing/2014/main" id="{C8E42C95-9E1B-6A34-8F0A-6BB3E6AAF24E}"/>
              </a:ext>
            </a:extLst>
          </p:cNvPr>
          <p:cNvPicPr>
            <a:picLocks noChangeAspect="1"/>
          </p:cNvPicPr>
          <p:nvPr/>
        </p:nvPicPr>
        <p:blipFill>
          <a:blip r:embed="rId5"/>
          <a:stretch>
            <a:fillRect/>
          </a:stretch>
        </p:blipFill>
        <p:spPr>
          <a:xfrm>
            <a:off x="10222821" y="6055909"/>
            <a:ext cx="1969179" cy="597460"/>
          </a:xfrm>
          <a:prstGeom prst="rect">
            <a:avLst/>
          </a:prstGeom>
        </p:spPr>
      </p:pic>
    </p:spTree>
    <p:extLst>
      <p:ext uri="{BB962C8B-B14F-4D97-AF65-F5344CB8AC3E}">
        <p14:creationId xmlns:p14="http://schemas.microsoft.com/office/powerpoint/2010/main" val="2623887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62B42BF1-9729-4FC9-B4FF-C440FB7568D5}"/>
              </a:ext>
            </a:extLst>
          </p:cNvPr>
          <p:cNvSpPr txBox="1"/>
          <p:nvPr/>
        </p:nvSpPr>
        <p:spPr>
          <a:xfrm>
            <a:off x="5793244" y="1256467"/>
            <a:ext cx="6207772" cy="4154984"/>
          </a:xfrm>
          <a:prstGeom prst="rect">
            <a:avLst/>
          </a:prstGeom>
          <a:solidFill>
            <a:srgbClr val="C00000"/>
          </a:solidFill>
          <a:ln>
            <a:solidFill>
              <a:srgbClr val="C00000"/>
            </a:solidFill>
          </a:ln>
        </p:spPr>
        <p:txBody>
          <a:bodyPr wrap="square" rtlCol="0">
            <a:spAutoFit/>
          </a:bodyPr>
          <a:lstStyle/>
          <a:p>
            <a:pPr lvl="0">
              <a:defRPr/>
            </a:pPr>
            <a:r>
              <a:rPr lang="nl-NL" sz="2400" dirty="0">
                <a:solidFill>
                  <a:schemeClr val="bg1"/>
                </a:solidFill>
              </a:rPr>
              <a:t>Kritiek o.a.:</a:t>
            </a:r>
          </a:p>
          <a:p>
            <a:pPr marL="342900" lvl="0" indent="-342900">
              <a:buFont typeface="Arial" panose="020B0604020202020204" pitchFamily="34" charset="0"/>
              <a:buChar char="•"/>
              <a:defRPr/>
            </a:pPr>
            <a:r>
              <a:rPr lang="nl-NL" sz="2400" dirty="0">
                <a:solidFill>
                  <a:schemeClr val="bg1"/>
                </a:solidFill>
              </a:rPr>
              <a:t>Actief burgerschap wordt niet expliciet geoefend</a:t>
            </a:r>
          </a:p>
          <a:p>
            <a:pPr marL="342900" lvl="0" indent="-342900">
              <a:buFont typeface="Arial" panose="020B0604020202020204" pitchFamily="34" charset="0"/>
              <a:buChar char="•"/>
              <a:defRPr/>
            </a:pPr>
            <a:r>
              <a:rPr lang="nl-NL" sz="2400" dirty="0">
                <a:solidFill>
                  <a:schemeClr val="bg1"/>
                </a:solidFill>
              </a:rPr>
              <a:t>Het blijft vaak bij losse activiteiten in plaats van structureel leren handelen</a:t>
            </a:r>
          </a:p>
          <a:p>
            <a:pPr marL="342900" lvl="0" indent="-342900">
              <a:buFont typeface="Arial" panose="020B0604020202020204" pitchFamily="34" charset="0"/>
              <a:buChar char="•"/>
              <a:defRPr/>
            </a:pPr>
            <a:r>
              <a:rPr lang="nl-NL" sz="2400" dirty="0">
                <a:solidFill>
                  <a:schemeClr val="bg1"/>
                </a:solidFill>
              </a:rPr>
              <a:t>Er is te weinig verbinding met de echte samenleving</a:t>
            </a:r>
          </a:p>
          <a:p>
            <a:pPr marL="342900" lvl="0" indent="-342900">
              <a:buFont typeface="Arial" panose="020B0604020202020204" pitchFamily="34" charset="0"/>
              <a:buChar char="•"/>
              <a:defRPr/>
            </a:pPr>
            <a:endParaRPr kumimoji="0" lang="nl-NL" sz="2400" b="1" i="0" u="none" strike="noStrike" kern="1200" cap="none" spc="0" normalizeH="0" baseline="0" noProof="0" dirty="0">
              <a:ln>
                <a:noFill/>
              </a:ln>
              <a:solidFill>
                <a:schemeClr val="bg1"/>
              </a:solidFill>
              <a:effectLst/>
              <a:uLnTx/>
              <a:uFillTx/>
              <a:latin typeface="Calibri" panose="020F0502020204030204"/>
              <a:ea typeface="+mn-ea"/>
              <a:cs typeface="+mn-cs"/>
            </a:endParaRPr>
          </a:p>
          <a:p>
            <a:pPr lvl="0">
              <a:defRPr/>
            </a:pPr>
            <a:r>
              <a:rPr lang="nl-NL" sz="2400" dirty="0">
                <a:solidFill>
                  <a:schemeClr val="bg1"/>
                </a:solidFill>
              </a:rPr>
              <a:t>Scholen slagen er nog onvoldoende in om leerlingen voor te bereiden op </a:t>
            </a:r>
            <a:r>
              <a:rPr lang="nl-NL" sz="2400" i="1" dirty="0">
                <a:solidFill>
                  <a:schemeClr val="bg1"/>
                </a:solidFill>
              </a:rPr>
              <a:t>actieve deelname aan de samenleving.</a:t>
            </a:r>
          </a:p>
        </p:txBody>
      </p:sp>
      <p:cxnSp>
        <p:nvCxnSpPr>
          <p:cNvPr id="6" name="Rechte verbindingslijn 5">
            <a:extLst>
              <a:ext uri="{FF2B5EF4-FFF2-40B4-BE49-F238E27FC236}">
                <a16:creationId xmlns:a16="http://schemas.microsoft.com/office/drawing/2014/main" id="{2C63F905-7629-9200-7E20-C30065672174}"/>
              </a:ext>
            </a:extLst>
          </p:cNvPr>
          <p:cNvCxnSpPr>
            <a:cxnSpLocks/>
          </p:cNvCxnSpPr>
          <p:nvPr/>
        </p:nvCxnSpPr>
        <p:spPr>
          <a:xfrm flipH="1">
            <a:off x="5522654" y="0"/>
            <a:ext cx="27541" cy="6681561"/>
          </a:xfrm>
          <a:prstGeom prst="line">
            <a:avLst/>
          </a:prstGeom>
        </p:spPr>
        <p:style>
          <a:lnRef idx="1">
            <a:schemeClr val="accent1"/>
          </a:lnRef>
          <a:fillRef idx="0">
            <a:schemeClr val="accent1"/>
          </a:fillRef>
          <a:effectRef idx="0">
            <a:schemeClr val="accent1"/>
          </a:effectRef>
          <a:fontRef idx="minor">
            <a:schemeClr val="tx1"/>
          </a:fontRef>
        </p:style>
      </p:cxnSp>
      <p:sp>
        <p:nvSpPr>
          <p:cNvPr id="7" name="Tekstvak 6">
            <a:extLst>
              <a:ext uri="{FF2B5EF4-FFF2-40B4-BE49-F238E27FC236}">
                <a16:creationId xmlns:a16="http://schemas.microsoft.com/office/drawing/2014/main" id="{9C99617E-0FFB-3450-C903-E3AFD247A646}"/>
              </a:ext>
            </a:extLst>
          </p:cNvPr>
          <p:cNvSpPr txBox="1"/>
          <p:nvPr/>
        </p:nvSpPr>
        <p:spPr>
          <a:xfrm>
            <a:off x="5940195" y="325120"/>
            <a:ext cx="5510547" cy="769441"/>
          </a:xfrm>
          <a:prstGeom prst="rect">
            <a:avLst/>
          </a:prstGeom>
          <a:noFill/>
        </p:spPr>
        <p:txBody>
          <a:bodyPr wrap="none" rtlCol="0">
            <a:spAutoFit/>
          </a:bodyPr>
          <a:lstStyle/>
          <a:p>
            <a:r>
              <a:rPr lang="nl-NL" sz="4400" dirty="0">
                <a:solidFill>
                  <a:srgbClr val="C00000"/>
                </a:solidFill>
              </a:rPr>
              <a:t>Burgerschapsonderwijs</a:t>
            </a:r>
          </a:p>
        </p:txBody>
      </p:sp>
      <p:pic>
        <p:nvPicPr>
          <p:cNvPr id="8" name="Afbeelding 7">
            <a:extLst>
              <a:ext uri="{FF2B5EF4-FFF2-40B4-BE49-F238E27FC236}">
                <a16:creationId xmlns:a16="http://schemas.microsoft.com/office/drawing/2014/main" id="{DB3833E9-B197-0CE8-2E31-F61CA33C3247}"/>
              </a:ext>
            </a:extLst>
          </p:cNvPr>
          <p:cNvPicPr>
            <a:picLocks noChangeAspect="1"/>
          </p:cNvPicPr>
          <p:nvPr/>
        </p:nvPicPr>
        <p:blipFill>
          <a:blip r:embed="rId3"/>
          <a:stretch>
            <a:fillRect/>
          </a:stretch>
        </p:blipFill>
        <p:spPr>
          <a:xfrm>
            <a:off x="10137569" y="6155703"/>
            <a:ext cx="1970000" cy="598880"/>
          </a:xfrm>
          <a:prstGeom prst="rect">
            <a:avLst/>
          </a:prstGeom>
        </p:spPr>
      </p:pic>
      <p:pic>
        <p:nvPicPr>
          <p:cNvPr id="5" name="Afbeelding 4">
            <a:extLst>
              <a:ext uri="{FF2B5EF4-FFF2-40B4-BE49-F238E27FC236}">
                <a16:creationId xmlns:a16="http://schemas.microsoft.com/office/drawing/2014/main" id="{5F81BBE6-9F16-E610-C84E-CD1008ACB96F}"/>
              </a:ext>
            </a:extLst>
          </p:cNvPr>
          <p:cNvPicPr>
            <a:picLocks noChangeAspect="1"/>
          </p:cNvPicPr>
          <p:nvPr/>
        </p:nvPicPr>
        <p:blipFill>
          <a:blip r:embed="rId4"/>
          <a:stretch>
            <a:fillRect/>
          </a:stretch>
        </p:blipFill>
        <p:spPr>
          <a:xfrm>
            <a:off x="284849" y="233693"/>
            <a:ext cx="4994756" cy="3121723"/>
          </a:xfrm>
          <a:prstGeom prst="rect">
            <a:avLst/>
          </a:prstGeom>
        </p:spPr>
      </p:pic>
      <p:sp>
        <p:nvSpPr>
          <p:cNvPr id="9" name="Tekstvak 8">
            <a:extLst>
              <a:ext uri="{FF2B5EF4-FFF2-40B4-BE49-F238E27FC236}">
                <a16:creationId xmlns:a16="http://schemas.microsoft.com/office/drawing/2014/main" id="{409CC8A2-C8CF-DBC1-E574-3A09FAB58B4C}"/>
              </a:ext>
            </a:extLst>
          </p:cNvPr>
          <p:cNvSpPr txBox="1"/>
          <p:nvPr/>
        </p:nvSpPr>
        <p:spPr>
          <a:xfrm>
            <a:off x="190984" y="3577319"/>
            <a:ext cx="5210146" cy="2677656"/>
          </a:xfrm>
          <a:prstGeom prst="rect">
            <a:avLst/>
          </a:prstGeom>
          <a:solidFill>
            <a:srgbClr val="C00000"/>
          </a:solidFill>
          <a:ln>
            <a:solidFill>
              <a:srgbClr val="C00000"/>
            </a:solidFill>
          </a:ln>
        </p:spPr>
        <p:txBody>
          <a:bodyPr wrap="square" rtlCol="0">
            <a:spAutoFit/>
          </a:bodyPr>
          <a:lstStyle/>
          <a:p>
            <a:pPr marL="342900" lvl="0" indent="-342900">
              <a:buFont typeface="Arial" panose="020B0604020202020204" pitchFamily="34" charset="0"/>
              <a:buChar char="•"/>
              <a:defRPr/>
            </a:pPr>
            <a:r>
              <a:rPr lang="nl-NL" sz="2400" dirty="0">
                <a:solidFill>
                  <a:schemeClr val="bg1"/>
                </a:solidFill>
              </a:rPr>
              <a:t>In </a:t>
            </a:r>
            <a:r>
              <a:rPr lang="nl-NL" sz="2400" b="1" dirty="0">
                <a:solidFill>
                  <a:schemeClr val="bg1"/>
                </a:solidFill>
              </a:rPr>
              <a:t>Inspectie van het Onderwijs – </a:t>
            </a:r>
            <a:r>
              <a:rPr lang="nl-NL" sz="2400" b="1" i="1" dirty="0">
                <a:solidFill>
                  <a:schemeClr val="bg1"/>
                </a:solidFill>
              </a:rPr>
              <a:t>De Staat van het Onderwijs 2025</a:t>
            </a:r>
            <a:r>
              <a:rPr lang="nl-NL" sz="2400" dirty="0">
                <a:solidFill>
                  <a:schemeClr val="bg1"/>
                </a:solidFill>
              </a:rPr>
              <a:t> wordt burgerschapsonderwijs expliciet als kernprobleem én prioriteit benoemd</a:t>
            </a:r>
            <a:r>
              <a:rPr lang="nl-NL" dirty="0">
                <a:solidFill>
                  <a:schemeClr val="bg1"/>
                </a:solidFill>
              </a:rPr>
              <a:t>.</a:t>
            </a:r>
          </a:p>
          <a:p>
            <a:pPr marL="342900" lvl="0" indent="-342900">
              <a:buFont typeface="Arial" panose="020B0604020202020204" pitchFamily="34" charset="0"/>
              <a:buChar char="•"/>
              <a:defRPr/>
            </a:pPr>
            <a:r>
              <a:rPr lang="nl-NL" sz="2400" dirty="0">
                <a:solidFill>
                  <a:schemeClr val="bg1"/>
                </a:solidFill>
              </a:rPr>
              <a:t>De kritiek gaat niet alleen over </a:t>
            </a:r>
            <a:r>
              <a:rPr lang="nl-NL" sz="2400" i="1" dirty="0">
                <a:solidFill>
                  <a:schemeClr val="bg1"/>
                </a:solidFill>
              </a:rPr>
              <a:t>te weinig</a:t>
            </a:r>
            <a:r>
              <a:rPr lang="nl-NL" sz="2400" dirty="0">
                <a:solidFill>
                  <a:schemeClr val="bg1"/>
                </a:solidFill>
              </a:rPr>
              <a:t> doen, maar vooral over </a:t>
            </a:r>
            <a:r>
              <a:rPr lang="nl-NL" sz="2400" i="1" dirty="0">
                <a:solidFill>
                  <a:schemeClr val="bg1"/>
                </a:solidFill>
              </a:rPr>
              <a:t>hoe</a:t>
            </a:r>
            <a:r>
              <a:rPr lang="nl-NL" sz="2400" dirty="0">
                <a:solidFill>
                  <a:schemeClr val="bg1"/>
                </a:solidFill>
              </a:rPr>
              <a:t> scholen het doen.</a:t>
            </a:r>
            <a:endParaRPr kumimoji="0" lang="nl-NL" sz="2400"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1162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27221101-A0AA-5074-245A-B6B5BA336BCB}"/>
              </a:ext>
            </a:extLst>
          </p:cNvPr>
          <p:cNvSpPr txBox="1"/>
          <p:nvPr/>
        </p:nvSpPr>
        <p:spPr>
          <a:xfrm>
            <a:off x="1026704" y="5866772"/>
            <a:ext cx="11017770"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err="1">
                <a:ln>
                  <a:noFill/>
                </a:ln>
                <a:effectLst/>
                <a:uLnTx/>
                <a:uFillTx/>
                <a:latin typeface="Calibri" panose="020F0502020204030204" pitchFamily="34" charset="0"/>
                <a:ea typeface="+mn-ea"/>
                <a:cs typeface="+mn-cs"/>
              </a:rPr>
              <a:t>Lindner</a:t>
            </a:r>
            <a:r>
              <a:rPr kumimoji="0" lang="nl-NL" sz="1200" b="0" i="0" u="none" strike="noStrike" kern="1200" cap="none" spc="0" normalizeH="0" baseline="0" noProof="0" dirty="0">
                <a:ln>
                  <a:noFill/>
                </a:ln>
                <a:effectLst/>
                <a:uLnTx/>
                <a:uFillTx/>
                <a:latin typeface="Calibri" panose="020F0502020204030204" pitchFamily="34" charset="0"/>
                <a:ea typeface="+mn-ea"/>
                <a:cs typeface="+mn-cs"/>
              </a:rPr>
              <a:t>, J. (2018). </a:t>
            </a:r>
            <a:r>
              <a:rPr kumimoji="0" lang="nl-NL" sz="1200" b="0" i="0" u="none" strike="noStrike" kern="1200" cap="none" spc="0" normalizeH="0" baseline="0" noProof="0" dirty="0" err="1">
                <a:ln>
                  <a:noFill/>
                </a:ln>
                <a:effectLst/>
                <a:uLnTx/>
                <a:uFillTx/>
                <a:latin typeface="Calibri" panose="020F0502020204030204" pitchFamily="34" charset="0"/>
                <a:ea typeface="+mn-ea"/>
                <a:cs typeface="+mn-cs"/>
              </a:rPr>
              <a:t>Entrepreneurship</a:t>
            </a:r>
            <a:r>
              <a:rPr kumimoji="0" lang="nl-NL" sz="1200" b="0" i="0" u="none" strike="noStrike" kern="1200" cap="none" spc="0" normalizeH="0" baseline="0" noProof="0" dirty="0">
                <a:ln>
                  <a:noFill/>
                </a:ln>
                <a:effectLst/>
                <a:uLnTx/>
                <a:uFillTx/>
                <a:latin typeface="Calibri" panose="020F0502020204030204" pitchFamily="34" charset="0"/>
                <a:ea typeface="+mn-ea"/>
                <a:cs typeface="+mn-cs"/>
              </a:rPr>
              <a:t> </a:t>
            </a:r>
            <a:r>
              <a:rPr kumimoji="0" lang="nl-NL" sz="1200" b="0" i="0" u="none" strike="noStrike" kern="1200" cap="none" spc="0" normalizeH="0" baseline="0" noProof="0" dirty="0" err="1">
                <a:ln>
                  <a:noFill/>
                </a:ln>
                <a:effectLst/>
                <a:uLnTx/>
                <a:uFillTx/>
                <a:latin typeface="Calibri" panose="020F0502020204030204" pitchFamily="34" charset="0"/>
                <a:ea typeface="+mn-ea"/>
                <a:cs typeface="+mn-cs"/>
              </a:rPr>
              <a:t>education</a:t>
            </a:r>
            <a:r>
              <a:rPr kumimoji="0" lang="nl-NL" sz="1200" b="0" i="0" u="none" strike="noStrike" kern="1200" cap="none" spc="0" normalizeH="0" baseline="0" noProof="0" dirty="0">
                <a:ln>
                  <a:noFill/>
                </a:ln>
                <a:effectLst/>
                <a:uLnTx/>
                <a:uFillTx/>
                <a:latin typeface="Calibri" panose="020F0502020204030204" pitchFamily="34" charset="0"/>
                <a:ea typeface="+mn-ea"/>
                <a:cs typeface="+mn-cs"/>
              </a:rPr>
              <a:t> </a:t>
            </a:r>
            <a:r>
              <a:rPr kumimoji="0" lang="nl-NL" sz="1200" b="0" i="0" u="none" strike="noStrike" kern="1200" cap="none" spc="0" normalizeH="0" baseline="0" noProof="0" dirty="0" err="1">
                <a:ln>
                  <a:noFill/>
                </a:ln>
                <a:effectLst/>
                <a:uLnTx/>
                <a:uFillTx/>
                <a:latin typeface="Calibri" panose="020F0502020204030204" pitchFamily="34" charset="0"/>
                <a:ea typeface="+mn-ea"/>
                <a:cs typeface="+mn-cs"/>
              </a:rPr>
              <a:t>for</a:t>
            </a:r>
            <a:r>
              <a:rPr kumimoji="0" lang="nl-NL" sz="1200" b="0" i="0" u="none" strike="noStrike" kern="1200" cap="none" spc="0" normalizeH="0" baseline="0" noProof="0" dirty="0">
                <a:ln>
                  <a:noFill/>
                </a:ln>
                <a:effectLst/>
                <a:uLnTx/>
                <a:uFillTx/>
                <a:latin typeface="Calibri" panose="020F0502020204030204" pitchFamily="34" charset="0"/>
                <a:ea typeface="+mn-ea"/>
                <a:cs typeface="+mn-cs"/>
              </a:rPr>
              <a:t> a </a:t>
            </a:r>
            <a:r>
              <a:rPr kumimoji="0" lang="nl-NL" sz="1200" b="0" i="0" u="none" strike="noStrike" kern="1200" cap="none" spc="0" normalizeH="0" baseline="0" noProof="0" dirty="0" err="1">
                <a:ln>
                  <a:noFill/>
                </a:ln>
                <a:effectLst/>
                <a:uLnTx/>
                <a:uFillTx/>
                <a:latin typeface="Calibri" panose="020F0502020204030204" pitchFamily="34" charset="0"/>
                <a:ea typeface="+mn-ea"/>
                <a:cs typeface="+mn-cs"/>
              </a:rPr>
              <a:t>sustainable</a:t>
            </a:r>
            <a:r>
              <a:rPr kumimoji="0" lang="nl-NL" sz="1200" b="0" i="0" u="none" strike="noStrike" kern="1200" cap="none" spc="0" normalizeH="0" baseline="0" noProof="0" dirty="0">
                <a:ln>
                  <a:noFill/>
                </a:ln>
                <a:effectLst/>
                <a:uLnTx/>
                <a:uFillTx/>
                <a:latin typeface="Calibri" panose="020F0502020204030204" pitchFamily="34" charset="0"/>
                <a:ea typeface="+mn-ea"/>
                <a:cs typeface="+mn-cs"/>
              </a:rPr>
              <a:t> </a:t>
            </a:r>
            <a:r>
              <a:rPr kumimoji="0" lang="nl-NL" sz="1200" b="0" i="0" u="none" strike="noStrike" kern="1200" cap="none" spc="0" normalizeH="0" baseline="0" noProof="0" dirty="0" err="1">
                <a:ln>
                  <a:noFill/>
                </a:ln>
                <a:effectLst/>
                <a:uLnTx/>
                <a:uFillTx/>
                <a:latin typeface="Calibri" panose="020F0502020204030204" pitchFamily="34" charset="0"/>
                <a:ea typeface="+mn-ea"/>
                <a:cs typeface="+mn-cs"/>
              </a:rPr>
              <a:t>future</a:t>
            </a:r>
            <a:r>
              <a:rPr kumimoji="0" lang="nl-NL" sz="1200" b="0" i="0" u="none" strike="noStrike" kern="1200" cap="none" spc="0" normalizeH="0" baseline="0" noProof="0" dirty="0">
                <a:ln>
                  <a:noFill/>
                </a:ln>
                <a:effectLst/>
                <a:uLnTx/>
                <a:uFillTx/>
                <a:latin typeface="Calibri" panose="020F0502020204030204" pitchFamily="34" charset="0"/>
                <a:ea typeface="+mn-ea"/>
                <a:cs typeface="+mn-cs"/>
              </a:rPr>
              <a:t>. </a:t>
            </a:r>
            <a:r>
              <a:rPr kumimoji="0" lang="nl-NL" sz="1200" b="0" i="1" u="none" strike="noStrike" kern="1200" cap="none" spc="0" normalizeH="0" baseline="0" noProof="0" dirty="0">
                <a:ln>
                  <a:noFill/>
                </a:ln>
                <a:effectLst/>
                <a:uLnTx/>
                <a:uFillTx/>
                <a:latin typeface="Calibri" panose="020F0502020204030204" pitchFamily="34" charset="0"/>
                <a:ea typeface="+mn-ea"/>
                <a:cs typeface="+mn-cs"/>
              </a:rPr>
              <a:t>Discourse </a:t>
            </a:r>
            <a:r>
              <a:rPr kumimoji="0" lang="nl-NL" sz="1200" b="0" i="1" u="none" strike="noStrike" kern="1200" cap="none" spc="0" normalizeH="0" baseline="0" noProof="0" dirty="0" err="1">
                <a:ln>
                  <a:noFill/>
                </a:ln>
                <a:effectLst/>
                <a:uLnTx/>
                <a:uFillTx/>
                <a:latin typeface="Calibri" panose="020F0502020204030204" pitchFamily="34" charset="0"/>
                <a:ea typeface="+mn-ea"/>
                <a:cs typeface="+mn-cs"/>
              </a:rPr>
              <a:t>and</a:t>
            </a:r>
            <a:r>
              <a:rPr kumimoji="0" lang="nl-NL" sz="1200" b="0" i="1" u="none" strike="noStrike" kern="1200" cap="none" spc="0" normalizeH="0" baseline="0" noProof="0" dirty="0">
                <a:ln>
                  <a:noFill/>
                </a:ln>
                <a:effectLst/>
                <a:uLnTx/>
                <a:uFillTx/>
                <a:latin typeface="Calibri" panose="020F0502020204030204" pitchFamily="34" charset="0"/>
                <a:ea typeface="+mn-ea"/>
                <a:cs typeface="+mn-cs"/>
              </a:rPr>
              <a:t> Communication  </a:t>
            </a:r>
            <a:r>
              <a:rPr kumimoji="0" lang="nl-NL" sz="1200" b="0" i="1" u="none" strike="noStrike" kern="1200" cap="none" spc="0" normalizeH="0" baseline="0" noProof="0" dirty="0" err="1">
                <a:ln>
                  <a:noFill/>
                </a:ln>
                <a:effectLst/>
                <a:uLnTx/>
                <a:uFillTx/>
                <a:latin typeface="Calibri" panose="020F0502020204030204" pitchFamily="34" charset="0"/>
                <a:ea typeface="+mn-ea"/>
                <a:cs typeface="+mn-cs"/>
              </a:rPr>
              <a:t>for</a:t>
            </a:r>
            <a:r>
              <a:rPr kumimoji="0" lang="nl-NL" sz="1200" b="0" i="1" u="none" strike="noStrike" kern="1200" cap="none" spc="0" normalizeH="0" baseline="0" noProof="0" dirty="0">
                <a:ln>
                  <a:noFill/>
                </a:ln>
                <a:effectLst/>
                <a:uLnTx/>
                <a:uFillTx/>
                <a:latin typeface="Calibri" panose="020F0502020204030204" pitchFamily="34" charset="0"/>
                <a:ea typeface="+mn-ea"/>
                <a:cs typeface="+mn-cs"/>
              </a:rPr>
              <a:t> </a:t>
            </a:r>
            <a:r>
              <a:rPr kumimoji="0" lang="nl-NL" sz="1200" b="0" i="1" u="none" strike="noStrike" kern="1200" cap="none" spc="0" normalizeH="0" baseline="0" noProof="0" dirty="0" err="1">
                <a:ln>
                  <a:noFill/>
                </a:ln>
                <a:effectLst/>
                <a:uLnTx/>
                <a:uFillTx/>
                <a:latin typeface="Calibri" panose="020F0502020204030204" pitchFamily="34" charset="0"/>
                <a:ea typeface="+mn-ea"/>
                <a:cs typeface="+mn-cs"/>
              </a:rPr>
              <a:t>Sustainable</a:t>
            </a:r>
            <a:r>
              <a:rPr kumimoji="0" lang="nl-NL" sz="1200" b="0" i="1" u="none" strike="noStrike" kern="1200" cap="none" spc="0" normalizeH="0" baseline="0" noProof="0" dirty="0">
                <a:ln>
                  <a:noFill/>
                </a:ln>
                <a:effectLst/>
                <a:uLnTx/>
                <a:uFillTx/>
                <a:latin typeface="Calibri" panose="020F0502020204030204" pitchFamily="34" charset="0"/>
                <a:ea typeface="+mn-ea"/>
                <a:cs typeface="+mn-cs"/>
              </a:rPr>
              <a:t> </a:t>
            </a:r>
            <a:r>
              <a:rPr kumimoji="0" lang="nl-NL" sz="1200" b="0" i="1" u="none" strike="noStrike" kern="1200" cap="none" spc="0" normalizeH="0" baseline="0" noProof="0" dirty="0" err="1">
                <a:ln>
                  <a:noFill/>
                </a:ln>
                <a:effectLst/>
                <a:uLnTx/>
                <a:uFillTx/>
                <a:latin typeface="Calibri" panose="020F0502020204030204" pitchFamily="34" charset="0"/>
                <a:ea typeface="+mn-ea"/>
                <a:cs typeface="+mn-cs"/>
              </a:rPr>
              <a:t>Education</a:t>
            </a:r>
            <a:r>
              <a:rPr kumimoji="0" lang="nl-NL" sz="1200" b="0" i="1" u="none" strike="noStrike" kern="1200" cap="none" spc="0" normalizeH="0" baseline="0" noProof="0" dirty="0">
                <a:ln>
                  <a:noFill/>
                </a:ln>
                <a:effectLst/>
                <a:uLnTx/>
                <a:uFillTx/>
                <a:latin typeface="Calibri" panose="020F0502020204030204" pitchFamily="34" charset="0"/>
                <a:ea typeface="+mn-ea"/>
                <a:cs typeface="+mn-cs"/>
              </a:rPr>
              <a:t>, 9</a:t>
            </a:r>
            <a:r>
              <a:rPr kumimoji="0" lang="nl-NL" sz="1200" b="0" i="0" u="none" strike="noStrike" kern="1200" cap="none" spc="0" normalizeH="0" baseline="0" noProof="0" dirty="0">
                <a:ln>
                  <a:noFill/>
                </a:ln>
                <a:effectLst/>
                <a:uLnTx/>
                <a:uFillTx/>
                <a:latin typeface="Calibri" panose="020F0502020204030204" pitchFamily="34" charset="0"/>
                <a:ea typeface="+mn-ea"/>
                <a:cs typeface="+mn-cs"/>
              </a:rPr>
              <a:t>(1), 115-127. doi:10.2478/dcse-2018-0009 </a:t>
            </a:r>
            <a:endParaRPr kumimoji="0" lang="nl-NL" sz="1200" b="0" i="0" u="none" strike="noStrike" kern="1200" cap="none" spc="0" normalizeH="0" baseline="0" noProof="0" dirty="0">
              <a:ln>
                <a:noFill/>
              </a:ln>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2052" name="Picture 4">
            <a:extLst>
              <a:ext uri="{FF2B5EF4-FFF2-40B4-BE49-F238E27FC236}">
                <a16:creationId xmlns:a16="http://schemas.microsoft.com/office/drawing/2014/main" id="{C8760F3B-50E1-7075-B065-D8665919FF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3656" y="1480199"/>
            <a:ext cx="5584686" cy="4210398"/>
          </a:xfrm>
          <a:prstGeom prst="rect">
            <a:avLst/>
          </a:prstGeom>
          <a:noFill/>
          <a:extLst>
            <a:ext uri="{909E8E84-426E-40DD-AFC4-6F175D3DCCD1}">
              <a14:hiddenFill xmlns:a14="http://schemas.microsoft.com/office/drawing/2010/main">
                <a:solidFill>
                  <a:srgbClr val="FFFFFF"/>
                </a:solidFill>
              </a14:hiddenFill>
            </a:ext>
          </a:extLst>
        </p:spPr>
      </p:pic>
      <p:pic>
        <p:nvPicPr>
          <p:cNvPr id="10" name="Afbeelding 9">
            <a:extLst>
              <a:ext uri="{FF2B5EF4-FFF2-40B4-BE49-F238E27FC236}">
                <a16:creationId xmlns:a16="http://schemas.microsoft.com/office/drawing/2014/main" id="{DA92FD78-776B-82B2-A9DD-CCE5C9D3E6D0}"/>
              </a:ext>
            </a:extLst>
          </p:cNvPr>
          <p:cNvPicPr>
            <a:picLocks noChangeAspect="1"/>
          </p:cNvPicPr>
          <p:nvPr/>
        </p:nvPicPr>
        <p:blipFill>
          <a:blip r:embed="rId4"/>
          <a:stretch>
            <a:fillRect/>
          </a:stretch>
        </p:blipFill>
        <p:spPr>
          <a:xfrm>
            <a:off x="3704656" y="2028772"/>
            <a:ext cx="1114124" cy="1114124"/>
          </a:xfrm>
          <a:prstGeom prst="rect">
            <a:avLst/>
          </a:prstGeom>
        </p:spPr>
      </p:pic>
      <p:pic>
        <p:nvPicPr>
          <p:cNvPr id="11" name="Afbeelding 10">
            <a:extLst>
              <a:ext uri="{FF2B5EF4-FFF2-40B4-BE49-F238E27FC236}">
                <a16:creationId xmlns:a16="http://schemas.microsoft.com/office/drawing/2014/main" id="{ECA374FA-33B9-41AA-0DB6-2938B4B6C289}"/>
              </a:ext>
            </a:extLst>
          </p:cNvPr>
          <p:cNvPicPr>
            <a:picLocks noChangeAspect="1"/>
          </p:cNvPicPr>
          <p:nvPr/>
        </p:nvPicPr>
        <p:blipFill>
          <a:blip r:embed="rId5"/>
          <a:stretch>
            <a:fillRect/>
          </a:stretch>
        </p:blipFill>
        <p:spPr>
          <a:xfrm>
            <a:off x="7535322" y="2146884"/>
            <a:ext cx="969348" cy="877900"/>
          </a:xfrm>
          <a:prstGeom prst="rect">
            <a:avLst/>
          </a:prstGeom>
        </p:spPr>
      </p:pic>
      <p:sp>
        <p:nvSpPr>
          <p:cNvPr id="4" name="Tekstvak 3">
            <a:extLst>
              <a:ext uri="{FF2B5EF4-FFF2-40B4-BE49-F238E27FC236}">
                <a16:creationId xmlns:a16="http://schemas.microsoft.com/office/drawing/2014/main" id="{82F6D745-4C4F-DD50-F356-CC35E8F566E8}"/>
              </a:ext>
            </a:extLst>
          </p:cNvPr>
          <p:cNvSpPr txBox="1"/>
          <p:nvPr/>
        </p:nvSpPr>
        <p:spPr>
          <a:xfrm>
            <a:off x="0" y="154836"/>
            <a:ext cx="12192000" cy="1446550"/>
          </a:xfrm>
          <a:prstGeom prst="rect">
            <a:avLst/>
          </a:prstGeom>
          <a:noFill/>
        </p:spPr>
        <p:txBody>
          <a:bodyPr wrap="square" rtlCol="0">
            <a:spAutoFit/>
          </a:bodyPr>
          <a:lstStyle/>
          <a:p>
            <a:pPr algn="ctr"/>
            <a:r>
              <a:rPr lang="nl-NL" sz="4400" dirty="0">
                <a:solidFill>
                  <a:srgbClr val="C00000"/>
                </a:solidFill>
              </a:rPr>
              <a:t>Onderwijs in Sociaal Ondernemerschap</a:t>
            </a:r>
          </a:p>
          <a:p>
            <a:pPr algn="ctr"/>
            <a:r>
              <a:rPr lang="nl-NL" sz="4400" dirty="0">
                <a:solidFill>
                  <a:srgbClr val="C00000"/>
                </a:solidFill>
              </a:rPr>
              <a:t>WAT? </a:t>
            </a:r>
          </a:p>
        </p:txBody>
      </p:sp>
      <p:pic>
        <p:nvPicPr>
          <p:cNvPr id="8" name="Afbeelding 7">
            <a:extLst>
              <a:ext uri="{FF2B5EF4-FFF2-40B4-BE49-F238E27FC236}">
                <a16:creationId xmlns:a16="http://schemas.microsoft.com/office/drawing/2014/main" id="{9645C99F-4BC0-F5E0-ADDD-B49F3E439C1E}"/>
              </a:ext>
            </a:extLst>
          </p:cNvPr>
          <p:cNvPicPr>
            <a:picLocks noChangeAspect="1"/>
          </p:cNvPicPr>
          <p:nvPr/>
        </p:nvPicPr>
        <p:blipFill>
          <a:blip r:embed="rId6"/>
          <a:stretch>
            <a:fillRect/>
          </a:stretch>
        </p:blipFill>
        <p:spPr>
          <a:xfrm>
            <a:off x="10075295" y="6097605"/>
            <a:ext cx="1969179" cy="597460"/>
          </a:xfrm>
          <a:prstGeom prst="rect">
            <a:avLst/>
          </a:prstGeom>
        </p:spPr>
      </p:pic>
    </p:spTree>
    <p:extLst>
      <p:ext uri="{BB962C8B-B14F-4D97-AF65-F5344CB8AC3E}">
        <p14:creationId xmlns:p14="http://schemas.microsoft.com/office/powerpoint/2010/main" val="3625949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BB3E37C1-FE1F-DFBE-EB14-5AF767726436}"/>
            </a:ext>
          </a:extLst>
        </p:cNvPr>
        <p:cNvGrpSpPr/>
        <p:nvPr/>
      </p:nvGrpSpPr>
      <p:grpSpPr>
        <a:xfrm>
          <a:off x="0" y="0"/>
          <a:ext cx="0" cy="0"/>
          <a:chOff x="0" y="0"/>
          <a:chExt cx="0" cy="0"/>
        </a:xfrm>
      </p:grpSpPr>
      <p:sp>
        <p:nvSpPr>
          <p:cNvPr id="5" name="Rechthoek 4">
            <a:extLst>
              <a:ext uri="{FF2B5EF4-FFF2-40B4-BE49-F238E27FC236}">
                <a16:creationId xmlns:a16="http://schemas.microsoft.com/office/drawing/2014/main" id="{7BD3217D-6AFB-B83B-9961-1216837D5B9F}"/>
              </a:ext>
            </a:extLst>
          </p:cNvPr>
          <p:cNvSpPr/>
          <p:nvPr/>
        </p:nvSpPr>
        <p:spPr>
          <a:xfrm>
            <a:off x="794479" y="5887089"/>
            <a:ext cx="2088629" cy="5433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err="1">
              <a:ln>
                <a:noFill/>
              </a:ln>
              <a:solidFill>
                <a:prstClr val="white"/>
              </a:solidFill>
              <a:effectLst/>
              <a:uLnTx/>
              <a:uFillTx/>
              <a:latin typeface="Calibri"/>
              <a:ea typeface="+mn-ea"/>
              <a:cs typeface="+mn-cs"/>
            </a:endParaRPr>
          </a:p>
        </p:txBody>
      </p:sp>
      <p:graphicFrame>
        <p:nvGraphicFramePr>
          <p:cNvPr id="4" name="Tabel 3">
            <a:extLst>
              <a:ext uri="{FF2B5EF4-FFF2-40B4-BE49-F238E27FC236}">
                <a16:creationId xmlns:a16="http://schemas.microsoft.com/office/drawing/2014/main" id="{DD8CC6C9-B941-749A-709B-1F976D23F7A1}"/>
              </a:ext>
            </a:extLst>
          </p:cNvPr>
          <p:cNvGraphicFramePr>
            <a:graphicFrameLocks noGrp="1"/>
          </p:cNvGraphicFramePr>
          <p:nvPr>
            <p:extLst>
              <p:ext uri="{D42A27DB-BD31-4B8C-83A1-F6EECF244321}">
                <p14:modId xmlns:p14="http://schemas.microsoft.com/office/powerpoint/2010/main" val="2418523162"/>
              </p:ext>
            </p:extLst>
          </p:nvPr>
        </p:nvGraphicFramePr>
        <p:xfrm>
          <a:off x="587115" y="1586932"/>
          <a:ext cx="11171536" cy="4903918"/>
        </p:xfrm>
        <a:graphic>
          <a:graphicData uri="http://schemas.openxmlformats.org/drawingml/2006/table">
            <a:tbl>
              <a:tblPr firstRow="1" bandRow="1">
                <a:tableStyleId>{5C22544A-7EE6-4342-B048-85BDC9FD1C3A}</a:tableStyleId>
              </a:tblPr>
              <a:tblGrid>
                <a:gridCol w="3545749">
                  <a:extLst>
                    <a:ext uri="{9D8B030D-6E8A-4147-A177-3AD203B41FA5}">
                      <a16:colId xmlns:a16="http://schemas.microsoft.com/office/drawing/2014/main" val="660833950"/>
                    </a:ext>
                  </a:extLst>
                </a:gridCol>
                <a:gridCol w="4012039">
                  <a:extLst>
                    <a:ext uri="{9D8B030D-6E8A-4147-A177-3AD203B41FA5}">
                      <a16:colId xmlns:a16="http://schemas.microsoft.com/office/drawing/2014/main" val="1505585620"/>
                    </a:ext>
                  </a:extLst>
                </a:gridCol>
                <a:gridCol w="3613748">
                  <a:extLst>
                    <a:ext uri="{9D8B030D-6E8A-4147-A177-3AD203B41FA5}">
                      <a16:colId xmlns:a16="http://schemas.microsoft.com/office/drawing/2014/main" val="3883579430"/>
                    </a:ext>
                  </a:extLst>
                </a:gridCol>
              </a:tblGrid>
              <a:tr h="1080854">
                <a:tc>
                  <a:txBody>
                    <a:bodyPr/>
                    <a:lstStyle/>
                    <a:p>
                      <a:pPr algn="ctr"/>
                      <a:r>
                        <a:rPr lang="nl-NL" sz="2800" dirty="0">
                          <a:solidFill>
                            <a:schemeClr val="bg1"/>
                          </a:solidFill>
                        </a:rPr>
                        <a:t>PEDAGOGISCHE DIMENSIE</a:t>
                      </a:r>
                    </a:p>
                  </a:txBody>
                  <a:tcPr>
                    <a:solidFill>
                      <a:srgbClr val="C00000"/>
                    </a:solidFill>
                  </a:tcPr>
                </a:tc>
                <a:tc>
                  <a:txBody>
                    <a:bodyPr/>
                    <a:lstStyle/>
                    <a:p>
                      <a:pPr algn="ctr"/>
                      <a:r>
                        <a:rPr lang="nl-NL" sz="2800" dirty="0">
                          <a:solidFill>
                            <a:schemeClr val="bg1"/>
                          </a:solidFill>
                        </a:rPr>
                        <a:t>MAATSCHAPPELIJKE DIMENSIE</a:t>
                      </a:r>
                    </a:p>
                  </a:txBody>
                  <a:tcPr>
                    <a:solidFill>
                      <a:srgbClr val="C00000"/>
                    </a:solidFill>
                  </a:tcPr>
                </a:tc>
                <a:tc>
                  <a:txBody>
                    <a:bodyPr/>
                    <a:lstStyle/>
                    <a:p>
                      <a:pPr algn="ctr"/>
                      <a:r>
                        <a:rPr lang="nl-NL" sz="2800" dirty="0">
                          <a:solidFill>
                            <a:schemeClr val="bg1"/>
                          </a:solidFill>
                        </a:rPr>
                        <a:t>HANDELINGSGERICHTE DIMENSIE</a:t>
                      </a:r>
                    </a:p>
                  </a:txBody>
                  <a:tcPr>
                    <a:solidFill>
                      <a:srgbClr val="C00000"/>
                    </a:solidFill>
                  </a:tcPr>
                </a:tc>
                <a:extLst>
                  <a:ext uri="{0D108BD9-81ED-4DB2-BD59-A6C34878D82A}">
                    <a16:rowId xmlns:a16="http://schemas.microsoft.com/office/drawing/2014/main" val="4287390401"/>
                  </a:ext>
                </a:extLst>
              </a:tr>
              <a:tr h="1689464">
                <a:tc>
                  <a:txBody>
                    <a:bodyPr/>
                    <a:lstStyle/>
                    <a:p>
                      <a:endParaRPr lang="nl-NL" dirty="0"/>
                    </a:p>
                  </a:txBody>
                  <a:tcPr>
                    <a:solidFill>
                      <a:schemeClr val="bg1"/>
                    </a:solidFill>
                  </a:tcPr>
                </a:tc>
                <a:tc>
                  <a:txBody>
                    <a:bodyPr/>
                    <a:lstStyle/>
                    <a:p>
                      <a:endParaRPr lang="nl-NL" dirty="0"/>
                    </a:p>
                  </a:txBody>
                  <a:tcPr>
                    <a:solidFill>
                      <a:schemeClr val="bg1"/>
                    </a:solidFill>
                  </a:tcPr>
                </a:tc>
                <a:tc>
                  <a:txBody>
                    <a:bodyPr/>
                    <a:lstStyle/>
                    <a:p>
                      <a:endParaRPr lang="nl-NL" dirty="0"/>
                    </a:p>
                  </a:txBody>
                  <a:tcPr>
                    <a:solidFill>
                      <a:schemeClr val="bg1"/>
                    </a:solidFill>
                  </a:tcPr>
                </a:tc>
                <a:extLst>
                  <a:ext uri="{0D108BD9-81ED-4DB2-BD59-A6C34878D82A}">
                    <a16:rowId xmlns:a16="http://schemas.microsoft.com/office/drawing/2014/main" val="3609025556"/>
                  </a:ext>
                </a:extLst>
              </a:tr>
              <a:tr h="1689464">
                <a:tc>
                  <a:txBody>
                    <a:bodyPr/>
                    <a:lstStyle/>
                    <a:p>
                      <a:pPr marR="0" lvl="0" algn="ctr" defTabSz="914400" rtl="0" eaLnBrk="1" fontAlgn="auto" latinLnBrk="0" hangingPunct="1">
                        <a:lnSpc>
                          <a:spcPct val="100000"/>
                        </a:lnSpc>
                        <a:spcBef>
                          <a:spcPts val="0"/>
                        </a:spcBef>
                        <a:spcAft>
                          <a:spcPts val="0"/>
                        </a:spcAft>
                        <a:buClrTx/>
                        <a:buSzTx/>
                        <a:tabLst/>
                        <a:defRPr/>
                      </a:pPr>
                      <a:r>
                        <a:rPr lang="nl-NL" b="1" dirty="0">
                          <a:solidFill>
                            <a:schemeClr val="bg1"/>
                          </a:solidFill>
                          <a:latin typeface="+mn-lt"/>
                        </a:rPr>
                        <a:t>S</a:t>
                      </a:r>
                      <a:r>
                        <a:rPr kumimoji="0" lang="nl-NL" sz="1800" b="1" i="0" u="none" strike="noStrike" kern="1200" cap="none" spc="0" normalizeH="0" baseline="0" noProof="0" dirty="0" err="1">
                          <a:ln>
                            <a:noFill/>
                          </a:ln>
                          <a:solidFill>
                            <a:schemeClr val="bg1"/>
                          </a:solidFill>
                          <a:effectLst/>
                          <a:uLnTx/>
                          <a:uFillTx/>
                          <a:latin typeface="+mn-lt"/>
                          <a:ea typeface="+mn-ea"/>
                          <a:cs typeface="+mn-cs"/>
                        </a:rPr>
                        <a:t>ubject</a:t>
                      </a:r>
                      <a:r>
                        <a:rPr kumimoji="0" lang="nl-NL" sz="1800" b="1" i="0" u="none" strike="noStrike" kern="1200" cap="none" spc="0" normalizeH="0" baseline="0" noProof="0" dirty="0">
                          <a:ln>
                            <a:noFill/>
                          </a:ln>
                          <a:solidFill>
                            <a:schemeClr val="bg1"/>
                          </a:solidFill>
                          <a:effectLst/>
                          <a:uLnTx/>
                          <a:uFillTx/>
                          <a:latin typeface="+mn-lt"/>
                          <a:ea typeface="+mn-ea"/>
                          <a:cs typeface="+mn-cs"/>
                        </a:rPr>
                        <a:t> zijn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sz="1200" dirty="0">
                        <a:solidFill>
                          <a:schemeClr val="bg1"/>
                        </a:solidFill>
                        <a:latin typeface="+mn-lt"/>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nl-NL" sz="1800" b="0" i="0" u="none" strike="noStrike" kern="1200" cap="none" spc="0" normalizeH="0" baseline="0" noProof="0" dirty="0">
                          <a:ln>
                            <a:noFill/>
                          </a:ln>
                          <a:solidFill>
                            <a:schemeClr val="bg1"/>
                          </a:solidFill>
                          <a:effectLst/>
                          <a:uLnTx/>
                          <a:uFillTx/>
                          <a:latin typeface="+mn-lt"/>
                          <a:ea typeface="+mn-ea"/>
                          <a:cs typeface="+mn-cs"/>
                        </a:rPr>
                        <a:t>Persoonsvorming</a:t>
                      </a:r>
                      <a:r>
                        <a:rPr lang="nl-NL" dirty="0">
                          <a:solidFill>
                            <a:schemeClr val="bg1"/>
                          </a:solidFill>
                          <a:latin typeface="+mn-lt"/>
                        </a:rPr>
                        <a:t> en</a:t>
                      </a:r>
                      <a:r>
                        <a:rPr kumimoji="0" lang="nl-NL" sz="1800" b="0" i="0" u="none" strike="noStrike" kern="1200" cap="none" spc="0" normalizeH="0" baseline="0" noProof="0" dirty="0">
                          <a:ln>
                            <a:noFill/>
                          </a:ln>
                          <a:solidFill>
                            <a:schemeClr val="bg1"/>
                          </a:solidFill>
                          <a:effectLst/>
                          <a:uLnTx/>
                          <a:uFillTx/>
                          <a:latin typeface="+mn-lt"/>
                          <a:ea typeface="+mn-ea"/>
                          <a:cs typeface="+mn-cs"/>
                        </a:rPr>
                        <a:t> ontdekken van eigen passies en drijfveren; Zoeken naar balans tussen wat wenselijk is voor jezelf, de ander en de wereld; Samen perspectief ontdekken</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nl-NL" sz="1400" b="0" i="0" u="none" strike="noStrike" kern="1200" cap="none" spc="0" normalizeH="0" baseline="0" noProof="0" dirty="0">
                          <a:ln>
                            <a:noFill/>
                          </a:ln>
                          <a:solidFill>
                            <a:schemeClr val="bg1"/>
                          </a:solidFill>
                          <a:effectLst/>
                          <a:uLnTx/>
                          <a:uFillTx/>
                          <a:latin typeface="+mn-lt"/>
                          <a:ea typeface="+mn-ea"/>
                          <a:cs typeface="+mn-cs"/>
                        </a:rPr>
                        <a:t>De Winter, M. (2017); </a:t>
                      </a:r>
                      <a:r>
                        <a:rPr kumimoji="0" lang="nl-NL" sz="1400" b="0" i="0" u="none" strike="noStrike" kern="1200" cap="none" spc="0" normalizeH="0" baseline="0" noProof="0" dirty="0" err="1">
                          <a:ln>
                            <a:noFill/>
                          </a:ln>
                          <a:solidFill>
                            <a:schemeClr val="bg1"/>
                          </a:solidFill>
                          <a:effectLst/>
                          <a:uLnTx/>
                          <a:uFillTx/>
                          <a:latin typeface="+mn-lt"/>
                          <a:ea typeface="+mn-ea"/>
                          <a:cs typeface="+mn-cs"/>
                        </a:rPr>
                        <a:t>Biesta</a:t>
                      </a:r>
                      <a:r>
                        <a:rPr kumimoji="0" lang="nl-NL" sz="1400" b="0" i="0" u="none" strike="noStrike" kern="1200" cap="none" spc="0" normalizeH="0" baseline="0" noProof="0" dirty="0">
                          <a:ln>
                            <a:noFill/>
                          </a:ln>
                          <a:solidFill>
                            <a:schemeClr val="bg1"/>
                          </a:solidFill>
                          <a:effectLst/>
                          <a:uLnTx/>
                          <a:uFillTx/>
                          <a:latin typeface="+mn-lt"/>
                          <a:ea typeface="+mn-ea"/>
                          <a:cs typeface="+mn-cs"/>
                        </a:rPr>
                        <a:t>, G. (2018)</a:t>
                      </a:r>
                    </a:p>
                  </a:txBody>
                  <a:tcPr>
                    <a:solidFill>
                      <a:srgbClr val="C00000"/>
                    </a:solidFill>
                  </a:tcPr>
                </a:tc>
                <a:tc>
                  <a:txBody>
                    <a:bodyPr/>
                    <a:lstStyle/>
                    <a:p>
                      <a:pPr algn="ctr"/>
                      <a:r>
                        <a:rPr lang="nl-NL" b="1" dirty="0">
                          <a:solidFill>
                            <a:schemeClr val="bg1"/>
                          </a:solidFill>
                        </a:rPr>
                        <a:t>Duurzame </a:t>
                      </a:r>
                      <a:r>
                        <a:rPr lang="nl-NL" b="1" dirty="0" err="1">
                          <a:solidFill>
                            <a:schemeClr val="bg1"/>
                          </a:solidFill>
                        </a:rPr>
                        <a:t>Ontwikkelings</a:t>
                      </a:r>
                      <a:r>
                        <a:rPr lang="nl-NL" b="1" dirty="0">
                          <a:solidFill>
                            <a:schemeClr val="bg1"/>
                          </a:solidFill>
                        </a:rPr>
                        <a:t> Doelstellingen</a:t>
                      </a:r>
                    </a:p>
                    <a:p>
                      <a:pPr algn="ctr"/>
                      <a:endParaRPr lang="nl-NL" sz="1200" dirty="0">
                        <a:solidFill>
                          <a:schemeClr val="bg1"/>
                        </a:solidFill>
                      </a:endParaRPr>
                    </a:p>
                    <a:p>
                      <a:pPr algn="ctr"/>
                      <a:r>
                        <a:rPr lang="nl-NL" dirty="0">
                          <a:solidFill>
                            <a:schemeClr val="bg1"/>
                          </a:solidFill>
                        </a:rPr>
                        <a:t>Zeventien doelen om van de wereld een betere plek te maken in 2030. </a:t>
                      </a:r>
                      <a:r>
                        <a:rPr lang="nl-NL" sz="1800" b="0" i="0" kern="1200" dirty="0">
                          <a:solidFill>
                            <a:schemeClr val="bg1"/>
                          </a:solidFill>
                          <a:effectLst/>
                          <a:latin typeface="+mn-lt"/>
                          <a:ea typeface="+mn-ea"/>
                          <a:cs typeface="+mn-cs"/>
                        </a:rPr>
                        <a:t>Een mondiaal kompas voor uitdagingen als armoede, onderwijs en de klimaatcrisis.</a:t>
                      </a:r>
                      <a:endParaRPr lang="nl-NL" dirty="0">
                        <a:solidFill>
                          <a:schemeClr val="bg1"/>
                        </a:solidFill>
                      </a:endParaRPr>
                    </a:p>
                    <a:p>
                      <a:pPr algn="ctr"/>
                      <a:r>
                        <a:rPr lang="nl-NL" sz="1400" dirty="0">
                          <a:solidFill>
                            <a:schemeClr val="bg1"/>
                          </a:solidFill>
                        </a:rPr>
                        <a:t>Verenigde Naties (2015)</a:t>
                      </a:r>
                    </a:p>
                    <a:p>
                      <a:pPr algn="ctr"/>
                      <a:endParaRPr lang="nl-NL" dirty="0">
                        <a:solidFill>
                          <a:schemeClr val="bg1"/>
                        </a:solidFill>
                      </a:endParaRPr>
                    </a:p>
                  </a:txBody>
                  <a:tcP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a:ln>
                            <a:noFill/>
                          </a:ln>
                          <a:solidFill>
                            <a:schemeClr val="bg1"/>
                          </a:solidFill>
                          <a:effectLst/>
                          <a:uLnTx/>
                          <a:uFillTx/>
                          <a:latin typeface="+mn-lt"/>
                          <a:ea typeface="+mn-ea"/>
                          <a:cs typeface="+mn-cs"/>
                        </a:rPr>
                        <a:t>Ondernemen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200" b="0" i="0" u="none" strike="noStrike" kern="1200" cap="none" spc="0" normalizeH="0" baseline="0" noProof="0" dirty="0">
                        <a:ln>
                          <a:noFill/>
                        </a:ln>
                        <a:solidFill>
                          <a:schemeClr val="bg1"/>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schemeClr val="bg1"/>
                          </a:solidFill>
                          <a:effectLst/>
                          <a:uLnTx/>
                          <a:uFillTx/>
                          <a:latin typeface="+mn-lt"/>
                          <a:ea typeface="+mn-ea"/>
                          <a:cs typeface="+mn-cs"/>
                        </a:rPr>
                        <a:t>Het creëren van waarde door kansen te onderkennen en te benutten.</a:t>
                      </a:r>
                    </a:p>
                    <a:p>
                      <a:endParaRPr lang="nl-NL" dirty="0">
                        <a:solidFill>
                          <a:schemeClr val="bg1"/>
                        </a:solidFill>
                      </a:endParaRPr>
                    </a:p>
                  </a:txBody>
                  <a:tcPr>
                    <a:solidFill>
                      <a:srgbClr val="C00000"/>
                    </a:solidFill>
                  </a:tcPr>
                </a:tc>
                <a:extLst>
                  <a:ext uri="{0D108BD9-81ED-4DB2-BD59-A6C34878D82A}">
                    <a16:rowId xmlns:a16="http://schemas.microsoft.com/office/drawing/2014/main" val="632135456"/>
                  </a:ext>
                </a:extLst>
              </a:tr>
            </a:tbl>
          </a:graphicData>
        </a:graphic>
      </p:graphicFrame>
      <p:pic>
        <p:nvPicPr>
          <p:cNvPr id="6" name="Afbeelding 5">
            <a:extLst>
              <a:ext uri="{FF2B5EF4-FFF2-40B4-BE49-F238E27FC236}">
                <a16:creationId xmlns:a16="http://schemas.microsoft.com/office/drawing/2014/main" id="{09C683C7-E25B-0328-6300-40CA6A003E42}"/>
              </a:ext>
            </a:extLst>
          </p:cNvPr>
          <p:cNvPicPr>
            <a:picLocks noChangeAspect="1"/>
          </p:cNvPicPr>
          <p:nvPr/>
        </p:nvPicPr>
        <p:blipFill>
          <a:blip r:embed="rId3"/>
          <a:stretch>
            <a:fillRect/>
          </a:stretch>
        </p:blipFill>
        <p:spPr>
          <a:xfrm>
            <a:off x="1250111" y="2763519"/>
            <a:ext cx="2271593" cy="1525090"/>
          </a:xfrm>
          <a:prstGeom prst="rect">
            <a:avLst/>
          </a:prstGeom>
        </p:spPr>
      </p:pic>
      <p:pic>
        <p:nvPicPr>
          <p:cNvPr id="9" name="Afbeelding 8" descr="Afbeelding met tekst, schermopname, Lettertype, Merk&#10;&#10;Door AI gegenereerde inhoud is mogelijk onjuist.">
            <a:extLst>
              <a:ext uri="{FF2B5EF4-FFF2-40B4-BE49-F238E27FC236}">
                <a16:creationId xmlns:a16="http://schemas.microsoft.com/office/drawing/2014/main" id="{3FFE7725-596E-0CFB-BC91-4411866204B1}"/>
              </a:ext>
            </a:extLst>
          </p:cNvPr>
          <p:cNvPicPr>
            <a:picLocks noChangeAspect="1"/>
          </p:cNvPicPr>
          <p:nvPr/>
        </p:nvPicPr>
        <p:blipFill>
          <a:blip r:embed="rId4"/>
          <a:stretch>
            <a:fillRect/>
          </a:stretch>
        </p:blipFill>
        <p:spPr>
          <a:xfrm>
            <a:off x="4757686" y="2522755"/>
            <a:ext cx="3101418" cy="2006617"/>
          </a:xfrm>
          <a:prstGeom prst="rect">
            <a:avLst/>
          </a:prstGeom>
        </p:spPr>
      </p:pic>
      <p:pic>
        <p:nvPicPr>
          <p:cNvPr id="12" name="Afbeelding 11">
            <a:extLst>
              <a:ext uri="{FF2B5EF4-FFF2-40B4-BE49-F238E27FC236}">
                <a16:creationId xmlns:a16="http://schemas.microsoft.com/office/drawing/2014/main" id="{79E28882-E27B-F677-1E0D-A0B877643639}"/>
              </a:ext>
            </a:extLst>
          </p:cNvPr>
          <p:cNvPicPr>
            <a:picLocks noChangeAspect="1"/>
          </p:cNvPicPr>
          <p:nvPr/>
        </p:nvPicPr>
        <p:blipFill>
          <a:blip r:embed="rId5"/>
          <a:stretch>
            <a:fillRect/>
          </a:stretch>
        </p:blipFill>
        <p:spPr>
          <a:xfrm>
            <a:off x="8637619" y="2817506"/>
            <a:ext cx="2672612" cy="1417117"/>
          </a:xfrm>
          <a:prstGeom prst="rect">
            <a:avLst/>
          </a:prstGeom>
        </p:spPr>
      </p:pic>
      <p:sp>
        <p:nvSpPr>
          <p:cNvPr id="3" name="Tekstvak 2">
            <a:extLst>
              <a:ext uri="{FF2B5EF4-FFF2-40B4-BE49-F238E27FC236}">
                <a16:creationId xmlns:a16="http://schemas.microsoft.com/office/drawing/2014/main" id="{746425CD-0131-2B27-3EB4-3862CB09B79D}"/>
              </a:ext>
            </a:extLst>
          </p:cNvPr>
          <p:cNvSpPr txBox="1"/>
          <p:nvPr/>
        </p:nvSpPr>
        <p:spPr>
          <a:xfrm>
            <a:off x="0" y="154836"/>
            <a:ext cx="12192000" cy="1446550"/>
          </a:xfrm>
          <a:prstGeom prst="rect">
            <a:avLst/>
          </a:prstGeom>
          <a:noFill/>
        </p:spPr>
        <p:txBody>
          <a:bodyPr wrap="square" rtlCol="0">
            <a:spAutoFit/>
          </a:bodyPr>
          <a:lstStyle/>
          <a:p>
            <a:pPr algn="ctr"/>
            <a:r>
              <a:rPr lang="nl-NL" sz="4400" dirty="0">
                <a:solidFill>
                  <a:srgbClr val="C00000"/>
                </a:solidFill>
              </a:rPr>
              <a:t>Onderwijs in Sociaal Ondernemerschap</a:t>
            </a:r>
          </a:p>
          <a:p>
            <a:pPr algn="ctr"/>
            <a:r>
              <a:rPr lang="nl-NL" sz="4400" dirty="0">
                <a:solidFill>
                  <a:srgbClr val="C00000"/>
                </a:solidFill>
              </a:rPr>
              <a:t>WAT? </a:t>
            </a:r>
          </a:p>
        </p:txBody>
      </p:sp>
      <p:pic>
        <p:nvPicPr>
          <p:cNvPr id="8" name="Afbeelding 7">
            <a:extLst>
              <a:ext uri="{FF2B5EF4-FFF2-40B4-BE49-F238E27FC236}">
                <a16:creationId xmlns:a16="http://schemas.microsoft.com/office/drawing/2014/main" id="{0A8BE55C-A195-05B7-60A9-7BEB3E0ADD5A}"/>
              </a:ext>
            </a:extLst>
          </p:cNvPr>
          <p:cNvPicPr>
            <a:picLocks noChangeAspect="1"/>
          </p:cNvPicPr>
          <p:nvPr/>
        </p:nvPicPr>
        <p:blipFill>
          <a:blip r:embed="rId6"/>
          <a:stretch>
            <a:fillRect/>
          </a:stretch>
        </p:blipFill>
        <p:spPr>
          <a:xfrm>
            <a:off x="10026979" y="6158788"/>
            <a:ext cx="1969179" cy="597460"/>
          </a:xfrm>
          <a:prstGeom prst="rect">
            <a:avLst/>
          </a:prstGeom>
        </p:spPr>
      </p:pic>
    </p:spTree>
    <p:extLst>
      <p:ext uri="{BB962C8B-B14F-4D97-AF65-F5344CB8AC3E}">
        <p14:creationId xmlns:p14="http://schemas.microsoft.com/office/powerpoint/2010/main" val="620873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76814F00-D87B-184B-EDC0-12B167B35CB7}"/>
              </a:ext>
            </a:extLst>
          </p:cNvPr>
          <p:cNvSpPr txBox="1"/>
          <p:nvPr/>
        </p:nvSpPr>
        <p:spPr>
          <a:xfrm>
            <a:off x="685895" y="4961953"/>
            <a:ext cx="11313995" cy="1477328"/>
          </a:xfrm>
          <a:prstGeom prst="rect">
            <a:avLst/>
          </a:prstGeom>
          <a:noFill/>
        </p:spPr>
        <p:txBody>
          <a:bodyPr wrap="square" rtlCol="0">
            <a:spAutoFit/>
          </a:bodyPr>
          <a:lstStyle/>
          <a:p>
            <a:r>
              <a:rPr lang="en-US" sz="2400" dirty="0">
                <a:solidFill>
                  <a:schemeClr val="bg1"/>
                </a:solidFill>
              </a:rPr>
              <a:t>“</a:t>
            </a:r>
            <a:r>
              <a:rPr lang="nl-NL" sz="2400" i="1" dirty="0">
                <a:solidFill>
                  <a:schemeClr val="bg1"/>
                </a:solidFill>
              </a:rPr>
              <a:t>leren om vanuit compassie, empathie en zorgzaamheid, kansen voor het bijdragen aan duurzame ontwikkeling te onderkennen, om vervolgens ideeën te genereren en initiatieven te ontplooien die een bijdrage leveren aan duurzame ontwikkeling</a:t>
            </a:r>
            <a:r>
              <a:rPr lang="en-US" sz="2400" i="1" dirty="0">
                <a:solidFill>
                  <a:schemeClr val="bg1"/>
                </a:solidFill>
              </a:rPr>
              <a:t>” </a:t>
            </a:r>
            <a:endParaRPr kumimoji="0" lang="nl-NL" sz="2400" b="0" i="1" u="none" strike="noStrike" kern="1200" cap="none" spc="0" normalizeH="0" baseline="0" noProof="0" dirty="0">
              <a:ln>
                <a:noFill/>
              </a:ln>
              <a:solidFill>
                <a:schemeClr val="bg1"/>
              </a:solidFill>
              <a:effectLst/>
              <a:uLnTx/>
              <a:uFillTx/>
              <a:latin typeface="Calibri" panose="020F0502020204030204"/>
            </a:endParaRPr>
          </a:p>
          <a:p>
            <a:endParaRPr lang="nl-NL" dirty="0"/>
          </a:p>
        </p:txBody>
      </p:sp>
      <p:sp>
        <p:nvSpPr>
          <p:cNvPr id="4" name="Tekstvak 3">
            <a:extLst>
              <a:ext uri="{FF2B5EF4-FFF2-40B4-BE49-F238E27FC236}">
                <a16:creationId xmlns:a16="http://schemas.microsoft.com/office/drawing/2014/main" id="{4D33E525-D6FE-3733-D83B-9326CD8920BC}"/>
              </a:ext>
            </a:extLst>
          </p:cNvPr>
          <p:cNvSpPr txBox="1"/>
          <p:nvPr/>
        </p:nvSpPr>
        <p:spPr>
          <a:xfrm>
            <a:off x="590949" y="6300782"/>
            <a:ext cx="8145628" cy="276999"/>
          </a:xfrm>
          <a:prstGeom prst="rect">
            <a:avLst/>
          </a:prstGeom>
          <a:noFill/>
        </p:spPr>
        <p:txBody>
          <a:bodyPr wrap="none" rtlCol="0">
            <a:spAutoFit/>
          </a:bodyPr>
          <a:lstStyle/>
          <a:p>
            <a:r>
              <a:rPr kumimoji="0" lang="nl-NL" sz="1200" b="0" i="0" u="none" strike="noStrike" kern="1200" cap="none" spc="0" normalizeH="0" baseline="0" noProof="0" dirty="0">
                <a:ln>
                  <a:noFill/>
                </a:ln>
                <a:solidFill>
                  <a:schemeClr val="bg2"/>
                </a:solidFill>
                <a:effectLst/>
                <a:uLnTx/>
                <a:uFillTx/>
                <a:latin typeface="Calibri" panose="020F0502020204030204"/>
                <a:ea typeface="+mn-ea"/>
                <a:cs typeface="+mn-cs"/>
              </a:rPr>
              <a:t>Van der Wal-Maris, S. J. (2019). </a:t>
            </a:r>
            <a:r>
              <a:rPr kumimoji="0" lang="nl-NL" sz="1200" b="0" i="1" u="sng" strike="noStrike" kern="1200" cap="none" spc="0" normalizeH="0" baseline="0" noProof="0" dirty="0">
                <a:ln>
                  <a:noFill/>
                </a:ln>
                <a:solidFill>
                  <a:schemeClr val="bg2"/>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In </a:t>
            </a:r>
            <a:r>
              <a:rPr kumimoji="0" lang="nl-NL" sz="1200" b="0" i="1" u="sng" strike="noStrike" kern="1200" cap="none" spc="0" normalizeH="0" baseline="0" noProof="0" dirty="0" err="1">
                <a:ln>
                  <a:noFill/>
                </a:ln>
                <a:solidFill>
                  <a:schemeClr val="bg2"/>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verbinding_Onderwijs</a:t>
            </a:r>
            <a:r>
              <a:rPr kumimoji="0" lang="nl-NL" sz="1200" b="0" i="1" u="sng" strike="noStrike" kern="1200" cap="none" spc="0" normalizeH="0" baseline="0" noProof="0" dirty="0">
                <a:ln>
                  <a:noFill/>
                </a:ln>
                <a:solidFill>
                  <a:schemeClr val="bg2"/>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 met het oog op de toekomst</a:t>
            </a:r>
            <a:r>
              <a:rPr kumimoji="0" lang="nl-NL" sz="1200" b="0" i="0" u="none" strike="noStrike" kern="1200" cap="none" spc="0" normalizeH="0" baseline="0" noProof="0" dirty="0">
                <a:ln>
                  <a:noFill/>
                </a:ln>
                <a:solidFill>
                  <a:schemeClr val="bg2"/>
                </a:solidFill>
                <a:effectLst/>
                <a:uLnTx/>
                <a:uFillTx/>
                <a:latin typeface="Calibri" panose="020F0502020204030204"/>
                <a:ea typeface="+mn-ea"/>
                <a:cs typeface="+mn-cs"/>
              </a:rPr>
              <a:t>. </a:t>
            </a:r>
            <a:r>
              <a:rPr kumimoji="0" lang="nl-NL" sz="1200" b="0" i="0" u="none" strike="noStrike" kern="1200" cap="none" spc="0" normalizeH="0" baseline="0" noProof="0" dirty="0" err="1">
                <a:ln>
                  <a:noFill/>
                </a:ln>
                <a:solidFill>
                  <a:schemeClr val="bg2"/>
                </a:solidFill>
                <a:effectLst/>
                <a:uLnTx/>
                <a:uFillTx/>
                <a:latin typeface="Calibri" panose="020F0502020204030204"/>
                <a:ea typeface="+mn-ea"/>
                <a:cs typeface="+mn-cs"/>
              </a:rPr>
              <a:t>Lectorale</a:t>
            </a:r>
            <a:r>
              <a:rPr kumimoji="0" lang="nl-NL" sz="1200" b="0" i="0" u="none" strike="noStrike" kern="1200" cap="none" spc="0" normalizeH="0" baseline="0" noProof="0" dirty="0">
                <a:ln>
                  <a:noFill/>
                </a:ln>
                <a:solidFill>
                  <a:schemeClr val="bg2"/>
                </a:solidFill>
                <a:effectLst/>
                <a:uLnTx/>
                <a:uFillTx/>
                <a:latin typeface="Calibri" panose="020F0502020204030204"/>
                <a:ea typeface="+mn-ea"/>
                <a:cs typeface="+mn-cs"/>
              </a:rPr>
              <a:t> rede. Utrecht: Marnix Academie</a:t>
            </a:r>
            <a:endParaRPr lang="nl-NL" sz="1200" dirty="0">
              <a:solidFill>
                <a:schemeClr val="bg2"/>
              </a:solidFill>
            </a:endParaRPr>
          </a:p>
        </p:txBody>
      </p:sp>
      <p:pic>
        <p:nvPicPr>
          <p:cNvPr id="2" name="Afbeelding 1">
            <a:extLst>
              <a:ext uri="{FF2B5EF4-FFF2-40B4-BE49-F238E27FC236}">
                <a16:creationId xmlns:a16="http://schemas.microsoft.com/office/drawing/2014/main" id="{41A0B1C7-87C3-4955-AC2B-1883F34F68C8}"/>
              </a:ext>
            </a:extLst>
          </p:cNvPr>
          <p:cNvPicPr>
            <a:picLocks noChangeAspect="1"/>
          </p:cNvPicPr>
          <p:nvPr/>
        </p:nvPicPr>
        <p:blipFill>
          <a:blip r:embed="rId4"/>
          <a:stretch>
            <a:fillRect/>
          </a:stretch>
        </p:blipFill>
        <p:spPr>
          <a:xfrm>
            <a:off x="590949" y="1891496"/>
            <a:ext cx="11503888" cy="3075007"/>
          </a:xfrm>
          <a:prstGeom prst="rect">
            <a:avLst/>
          </a:prstGeom>
        </p:spPr>
      </p:pic>
      <p:sp>
        <p:nvSpPr>
          <p:cNvPr id="10" name="Titel 9">
            <a:extLst>
              <a:ext uri="{FF2B5EF4-FFF2-40B4-BE49-F238E27FC236}">
                <a16:creationId xmlns:a16="http://schemas.microsoft.com/office/drawing/2014/main" id="{E7206D13-7129-942C-EED9-EF9229F9B8C3}"/>
              </a:ext>
            </a:extLst>
          </p:cNvPr>
          <p:cNvSpPr txBox="1">
            <a:spLocks noGrp="1"/>
          </p:cNvSpPr>
          <p:nvPr>
            <p:ph type="title"/>
          </p:nvPr>
        </p:nvSpPr>
        <p:spPr>
          <a:xfrm>
            <a:off x="838200" y="365125"/>
            <a:ext cx="10515600" cy="1218795"/>
          </a:xfrm>
          <a:prstGeom prst="rect">
            <a:avLst/>
          </a:prstGeom>
          <a:noFill/>
        </p:spPr>
        <p:txBody>
          <a:bodyPr wrap="square" lIns="0" tIns="0" rIns="0" bIns="0" rtlCol="0" anchor="t">
            <a:spAutoFit/>
          </a:bodyPr>
          <a:lstStyle/>
          <a:p>
            <a:pPr algn="ctr">
              <a:defRPr/>
            </a:pPr>
            <a:r>
              <a:rPr lang="nl-NL" dirty="0">
                <a:solidFill>
                  <a:schemeClr val="bg1"/>
                </a:solidFill>
                <a:latin typeface="+mn-lt"/>
                <a:cs typeface="Calibri Light" panose="020F0302020204030204" pitchFamily="34" charset="0"/>
              </a:rPr>
              <a:t>Onderwijs in Sociaal Ondernemerschap </a:t>
            </a:r>
          </a:p>
          <a:p>
            <a:pPr algn="ctr">
              <a:defRPr/>
            </a:pPr>
            <a:r>
              <a:rPr lang="nl-NL" dirty="0">
                <a:solidFill>
                  <a:schemeClr val="bg1"/>
                </a:solidFill>
                <a:latin typeface="+mn-lt"/>
                <a:cs typeface="Calibri Light" panose="020F0302020204030204" pitchFamily="34" charset="0"/>
              </a:rPr>
              <a:t>WAT? </a:t>
            </a:r>
            <a:endParaRPr lang="nl-NL" i="0" u="none" strike="noStrike" kern="1200" cap="none" spc="0" normalizeH="0" baseline="0" noProof="0" dirty="0">
              <a:ln>
                <a:noFill/>
              </a:ln>
              <a:solidFill>
                <a:schemeClr val="bg1"/>
              </a:solidFill>
              <a:effectLst/>
              <a:uLnTx/>
              <a:uFillTx/>
              <a:latin typeface="+mn-lt"/>
              <a:cs typeface="Calibri Light" panose="020F0302020204030204" pitchFamily="34" charset="0"/>
            </a:endParaRPr>
          </a:p>
        </p:txBody>
      </p:sp>
      <p:pic>
        <p:nvPicPr>
          <p:cNvPr id="13" name="Afbeelding 12">
            <a:extLst>
              <a:ext uri="{FF2B5EF4-FFF2-40B4-BE49-F238E27FC236}">
                <a16:creationId xmlns:a16="http://schemas.microsoft.com/office/drawing/2014/main" id="{D6A5E45B-2BEB-3045-232B-9D7AE8A4D954}"/>
              </a:ext>
            </a:extLst>
          </p:cNvPr>
          <p:cNvPicPr>
            <a:picLocks noChangeAspect="1"/>
          </p:cNvPicPr>
          <p:nvPr/>
        </p:nvPicPr>
        <p:blipFill>
          <a:blip r:embed="rId5"/>
          <a:stretch>
            <a:fillRect/>
          </a:stretch>
        </p:blipFill>
        <p:spPr>
          <a:xfrm>
            <a:off x="10145963" y="6247270"/>
            <a:ext cx="1718821" cy="522522"/>
          </a:xfrm>
          <a:prstGeom prst="rect">
            <a:avLst/>
          </a:prstGeom>
        </p:spPr>
      </p:pic>
    </p:spTree>
    <p:extLst>
      <p:ext uri="{BB962C8B-B14F-4D97-AF65-F5344CB8AC3E}">
        <p14:creationId xmlns:p14="http://schemas.microsoft.com/office/powerpoint/2010/main" val="1614537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39AF857D-169D-4871-99E7-935B94533BF7}"/>
              </a:ext>
            </a:extLst>
          </p:cNvPr>
          <p:cNvSpPr/>
          <p:nvPr/>
        </p:nvSpPr>
        <p:spPr>
          <a:xfrm>
            <a:off x="822960" y="6060618"/>
            <a:ext cx="2418080" cy="27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err="1">
              <a:ln>
                <a:noFill/>
              </a:ln>
              <a:solidFill>
                <a:prstClr val="white"/>
              </a:solidFill>
              <a:effectLst/>
              <a:uLnTx/>
              <a:uFillTx/>
              <a:latin typeface="Calibri"/>
              <a:ea typeface="+mn-ea"/>
              <a:cs typeface="+mn-cs"/>
            </a:endParaRPr>
          </a:p>
        </p:txBody>
      </p:sp>
      <p:sp>
        <p:nvSpPr>
          <p:cNvPr id="4" name="Tijdelijke aanduiding voor dianummer 3">
            <a:extLst>
              <a:ext uri="{FF2B5EF4-FFF2-40B4-BE49-F238E27FC236}">
                <a16:creationId xmlns:a16="http://schemas.microsoft.com/office/drawing/2014/main" id="{2E50B25C-53FA-4778-A3C5-61577AFE9F3F}"/>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prstClr val="black">
                    <a:tint val="75000"/>
                  </a:prstClr>
                </a:solidFill>
                <a:effectLst/>
                <a:uLnTx/>
                <a:uFillTx/>
                <a:latin typeface="Calibri"/>
                <a:ea typeface="+mn-ea"/>
                <a:cs typeface="+mn-cs"/>
              </a:rPr>
              <a:t> | </a:t>
            </a:r>
            <a:fld id="{02B93673-C1B1-4A39-82AC-652E9B46F30C}" type="slidenum">
              <a:rPr kumimoji="0" lang="nl-NL" sz="18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nl-NL"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7" name="Afbeelding 6">
            <a:extLst>
              <a:ext uri="{FF2B5EF4-FFF2-40B4-BE49-F238E27FC236}">
                <a16:creationId xmlns:a16="http://schemas.microsoft.com/office/drawing/2014/main" id="{0E4C7963-09AC-45E4-86D1-1B107FAAAD53}"/>
              </a:ext>
            </a:extLst>
          </p:cNvPr>
          <p:cNvPicPr>
            <a:picLocks noChangeAspect="1"/>
          </p:cNvPicPr>
          <p:nvPr/>
        </p:nvPicPr>
        <p:blipFill>
          <a:blip r:embed="rId3"/>
          <a:stretch>
            <a:fillRect/>
          </a:stretch>
        </p:blipFill>
        <p:spPr>
          <a:xfrm>
            <a:off x="-493196" y="-1356253"/>
            <a:ext cx="12717433" cy="8829008"/>
          </a:xfrm>
          <a:prstGeom prst="rect">
            <a:avLst/>
          </a:prstGeom>
          <a:ln w="38100">
            <a:solidFill>
              <a:srgbClr val="FF0000"/>
            </a:solidFill>
          </a:ln>
        </p:spPr>
      </p:pic>
      <p:sp>
        <p:nvSpPr>
          <p:cNvPr id="11" name="Tekstvak 10">
            <a:extLst>
              <a:ext uri="{FF2B5EF4-FFF2-40B4-BE49-F238E27FC236}">
                <a16:creationId xmlns:a16="http://schemas.microsoft.com/office/drawing/2014/main" id="{BC926D9A-7380-E529-CB7A-E234F92D1D63}"/>
              </a:ext>
            </a:extLst>
          </p:cNvPr>
          <p:cNvSpPr txBox="1"/>
          <p:nvPr/>
        </p:nvSpPr>
        <p:spPr>
          <a:xfrm>
            <a:off x="-1641011" y="3058251"/>
            <a:ext cx="7346022" cy="2031325"/>
          </a:xfrm>
          <a:prstGeom prst="rect">
            <a:avLst/>
          </a:prstGeom>
          <a:noFill/>
        </p:spPr>
        <p:txBody>
          <a:bodyPr wrap="square" lIns="0" tIns="0" rIns="0" bIns="0" rtlCol="0" anchor="t">
            <a:spAutoFit/>
          </a:bodyPr>
          <a:lstStyle/>
          <a:p>
            <a:pPr algn="ctr">
              <a:defRPr/>
            </a:pPr>
            <a:r>
              <a:rPr lang="nl-NL" sz="4400" dirty="0">
                <a:solidFill>
                  <a:prstClr val="white"/>
                </a:solidFill>
                <a:cs typeface="Calibri Light" panose="020F0302020204030204" pitchFamily="34" charset="0"/>
              </a:rPr>
              <a:t>Onderwijs in Sociaal Ondernemerschap </a:t>
            </a:r>
          </a:p>
          <a:p>
            <a:pPr algn="ctr">
              <a:defRPr/>
            </a:pPr>
            <a:r>
              <a:rPr lang="nl-NL" sz="4400" dirty="0">
                <a:solidFill>
                  <a:prstClr val="white"/>
                </a:solidFill>
                <a:cs typeface="Calibri Light" panose="020F0302020204030204" pitchFamily="34" charset="0"/>
              </a:rPr>
              <a:t>HOE? </a:t>
            </a:r>
            <a:endParaRPr lang="nl-NL" sz="4400" i="0" u="none" strike="noStrike" kern="1200" cap="none" spc="0" normalizeH="0" baseline="0" noProof="0" dirty="0">
              <a:ln>
                <a:noFill/>
              </a:ln>
              <a:solidFill>
                <a:prstClr val="white"/>
              </a:solidFill>
              <a:effectLst/>
              <a:uLnTx/>
              <a:uFillTx/>
              <a:cs typeface="Calibri Light" panose="020F0302020204030204" pitchFamily="34" charset="0"/>
            </a:endParaRPr>
          </a:p>
        </p:txBody>
      </p:sp>
      <p:pic>
        <p:nvPicPr>
          <p:cNvPr id="2" name="Afbeelding 1">
            <a:extLst>
              <a:ext uri="{FF2B5EF4-FFF2-40B4-BE49-F238E27FC236}">
                <a16:creationId xmlns:a16="http://schemas.microsoft.com/office/drawing/2014/main" id="{AAD9801E-ABC5-519A-1DE7-AA33A72D195D}"/>
              </a:ext>
            </a:extLst>
          </p:cNvPr>
          <p:cNvPicPr>
            <a:picLocks noChangeAspect="1"/>
          </p:cNvPicPr>
          <p:nvPr/>
        </p:nvPicPr>
        <p:blipFill>
          <a:blip r:embed="rId4"/>
          <a:stretch>
            <a:fillRect/>
          </a:stretch>
        </p:blipFill>
        <p:spPr>
          <a:xfrm>
            <a:off x="10137569" y="6155703"/>
            <a:ext cx="1970000" cy="598880"/>
          </a:xfrm>
          <a:prstGeom prst="rect">
            <a:avLst/>
          </a:prstGeom>
        </p:spPr>
      </p:pic>
    </p:spTree>
    <p:extLst>
      <p:ext uri="{BB962C8B-B14F-4D97-AF65-F5344CB8AC3E}">
        <p14:creationId xmlns:p14="http://schemas.microsoft.com/office/powerpoint/2010/main" val="935526883"/>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rnix">
  <a:themeElements>
    <a:clrScheme name="Marnix">
      <a:dk1>
        <a:sysClr val="windowText" lastClr="000000"/>
      </a:dk1>
      <a:lt1>
        <a:sysClr val="window" lastClr="FFFFFF"/>
      </a:lt1>
      <a:dk2>
        <a:srgbClr val="6A6A69"/>
      </a:dk2>
      <a:lt2>
        <a:srgbClr val="B9B9BA"/>
      </a:lt2>
      <a:accent1>
        <a:srgbClr val="C31622"/>
      </a:accent1>
      <a:accent2>
        <a:srgbClr val="DB9E25"/>
      </a:accent2>
      <a:accent3>
        <a:srgbClr val="D2C72A"/>
      </a:accent3>
      <a:accent4>
        <a:srgbClr val="A1BA2E"/>
      </a:accent4>
      <a:accent5>
        <a:srgbClr val="198C7D"/>
      </a:accent5>
      <a:accent6>
        <a:srgbClr val="1B3C7F"/>
      </a:accent6>
      <a:hlink>
        <a:srgbClr val="6D638C"/>
      </a:hlink>
      <a:folHlink>
        <a:srgbClr val="C60086"/>
      </a:folHlink>
    </a:clrScheme>
    <a:fontScheme name="Marnix">
      <a:majorFont>
        <a:latin typeface="Calibri"/>
        <a:ea typeface=""/>
        <a:cs typeface=""/>
      </a:majorFont>
      <a:minorFont>
        <a:latin typeface="Calibri"/>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dirty="0" err="1" smtClean="0"/>
        </a:defPPr>
      </a:lstStyle>
    </a:txDef>
  </a:objectDefaults>
  <a:extraClrSchemeLst/>
  <a:extLst>
    <a:ext uri="{05A4C25C-085E-4340-85A3-A5531E510DB2}">
      <thm15:themeFamily xmlns:thm15="http://schemas.microsoft.com/office/thememl/2012/main" name="Marnix.potx" id="{F3B4FEFD-98AC-4463-8C62-C2B21133B577}" vid="{40720A22-CDA7-4D37-8FE3-309011A848E9}"/>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7D5941979C92F4D85260E9F17E6EFC8" ma:contentTypeVersion="16" ma:contentTypeDescription="Een nieuw document maken." ma:contentTypeScope="" ma:versionID="0b046b3af759cc3e9bb7cfc5e0e42ab4">
  <xsd:schema xmlns:xsd="http://www.w3.org/2001/XMLSchema" xmlns:xs="http://www.w3.org/2001/XMLSchema" xmlns:p="http://schemas.microsoft.com/office/2006/metadata/properties" xmlns:ns2="cb77cdb2-d043-49ef-964c-5f83165295b4" xmlns:ns3="c79f7fc8-4be1-468e-8532-b0361ae864ff" targetNamespace="http://schemas.microsoft.com/office/2006/metadata/properties" ma:root="true" ma:fieldsID="bd58cbaf67505006d10995e98e99d39c" ns2:_="" ns3:_="">
    <xsd:import namespace="cb77cdb2-d043-49ef-964c-5f83165295b4"/>
    <xsd:import namespace="c79f7fc8-4be1-468e-8532-b0361ae864f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ServiceOCR" minOccurs="0"/>
                <xsd:element ref="ns2:MediaServiceSearchProperties"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77cdb2-d043-49ef-964c-5f83165295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Afbeeldingtags" ma:readOnly="false" ma:fieldId="{5cf76f15-5ced-4ddc-b409-7134ff3c332f}" ma:taxonomyMulti="true" ma:sspId="8fae4888-539b-421a-988d-82a1b1fdd0b8"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79f7fc8-4be1-468e-8532-b0361ae864ff"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15" nillable="true" ma:displayName="Taxonomy Catch All Column" ma:hidden="true" ma:list="{8de83920-75bc-4666-9615-e5e2aa8a7bd0}" ma:internalName="TaxCatchAll" ma:showField="CatchAllData" ma:web="c79f7fc8-4be1-468e-8532-b0361ae864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79f7fc8-4be1-468e-8532-b0361ae864ff" xsi:nil="true"/>
    <lcf76f155ced4ddcb4097134ff3c332f xmlns="cb77cdb2-d043-49ef-964c-5f83165295b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A77B3A5-F086-4D2D-A4AB-8A28FEB35C6F}">
  <ds:schemaRefs>
    <ds:schemaRef ds:uri="http://schemas.microsoft.com/sharepoint/v3/contenttype/forms"/>
  </ds:schemaRefs>
</ds:datastoreItem>
</file>

<file path=customXml/itemProps2.xml><?xml version="1.0" encoding="utf-8"?>
<ds:datastoreItem xmlns:ds="http://schemas.openxmlformats.org/officeDocument/2006/customXml" ds:itemID="{C013A348-FDEE-4D62-8986-4FA76E8FC330}"/>
</file>

<file path=customXml/itemProps3.xml><?xml version="1.0" encoding="utf-8"?>
<ds:datastoreItem xmlns:ds="http://schemas.openxmlformats.org/officeDocument/2006/customXml" ds:itemID="{0F422D5B-C424-42D3-8C74-E7BD154AD211}">
  <ds:schemaRefs>
    <ds:schemaRef ds:uri="d3fc6dbf-a2a7-441b-b27f-5c1a3d3bda19"/>
    <ds:schemaRef ds:uri="9f075cdb-a9ff-4fea-a732-6077ae51a8d7"/>
    <ds:schemaRef ds:uri="http://www.w3.org/XML/1998/namespace"/>
    <ds:schemaRef ds:uri="http://schemas.microsoft.com/office/2006/documentManagement/types"/>
    <ds:schemaRef ds:uri="http://purl.org/dc/elements/1.1/"/>
    <ds:schemaRef ds:uri="http://schemas.microsoft.com/office/infopath/2007/PartnerControls"/>
    <ds:schemaRef ds:uri="http://purl.org/dc/dcmitype/"/>
    <ds:schemaRef ds:uri="http://schemas.openxmlformats.org/package/2006/metadata/core-properties"/>
    <ds:schemaRef ds:uri="70198632-6b8e-4220-97fa-dd8ade7b0852"/>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1048</TotalTime>
  <Words>4583</Words>
  <Application>Microsoft Office PowerPoint</Application>
  <PresentationFormat>Breedbeeld</PresentationFormat>
  <Paragraphs>491</Paragraphs>
  <Slides>32</Slides>
  <Notes>32</Notes>
  <HiddenSlides>0</HiddenSlides>
  <MMClips>0</MMClips>
  <ScaleCrop>false</ScaleCrop>
  <HeadingPairs>
    <vt:vector size="6" baseType="variant">
      <vt:variant>
        <vt:lpstr>Gebruikte lettertypen</vt:lpstr>
      </vt:variant>
      <vt:variant>
        <vt:i4>9</vt:i4>
      </vt:variant>
      <vt:variant>
        <vt:lpstr>Thema</vt:lpstr>
      </vt:variant>
      <vt:variant>
        <vt:i4>2</vt:i4>
      </vt:variant>
      <vt:variant>
        <vt:lpstr>Diatitels</vt:lpstr>
      </vt:variant>
      <vt:variant>
        <vt:i4>32</vt:i4>
      </vt:variant>
    </vt:vector>
  </HeadingPairs>
  <TitlesOfParts>
    <vt:vector size="43" baseType="lpstr">
      <vt:lpstr>Aptos</vt:lpstr>
      <vt:lpstr>Arial</vt:lpstr>
      <vt:lpstr>Arial</vt:lpstr>
      <vt:lpstr>Avenir Next LT Pro</vt:lpstr>
      <vt:lpstr>Calibri</vt:lpstr>
      <vt:lpstr>Calibri Light</vt:lpstr>
      <vt:lpstr>Segoe UI</vt:lpstr>
      <vt:lpstr>Symbol</vt:lpstr>
      <vt:lpstr>Wingdings</vt:lpstr>
      <vt:lpstr>Kantoorthema</vt:lpstr>
      <vt:lpstr>Marnix</vt:lpstr>
      <vt:lpstr>PowerPoint-presentatie</vt:lpstr>
      <vt:lpstr>PowerPoint-presentatie</vt:lpstr>
      <vt:lpstr>PowerPoint-presentatie</vt:lpstr>
      <vt:lpstr>PowerPoint-presentatie</vt:lpstr>
      <vt:lpstr>PowerPoint-presentatie</vt:lpstr>
      <vt:lpstr>PowerPoint-presentatie</vt:lpstr>
      <vt:lpstr>PowerPoint-presentatie</vt:lpstr>
      <vt:lpstr>Onderwijs in Sociaal Ondernemerschap  WAT? </vt:lpstr>
      <vt:lpstr>PowerPoint-presentatie</vt:lpstr>
      <vt:lpstr>PowerPoint-presentatie</vt:lpstr>
      <vt:lpstr>PowerPoint-presentatie</vt:lpstr>
      <vt:lpstr>PowerPoint-presentatie</vt:lpstr>
      <vt:lpstr>PowerPoint-presentatie</vt:lpstr>
      <vt:lpstr>PowerPoint-presentatie</vt:lpstr>
      <vt:lpstr>De missie van de Marnix Academie (1)</vt:lpstr>
      <vt:lpstr>Het is onze opdracht om onze studenten te inspireren om vanuit hun eigen waarden en inspiratiebronnen te ontdekken wat er in hun omgeving aan veranderingen nodig is, kansen te zien en waarde te creëren. Voor het kind in de groep, de gemeenschap en de wereld waarin zij professional.     zijn.</vt:lpstr>
      <vt:lpstr>Overzicht OiSO in Marnix curriculum</vt:lpstr>
      <vt:lpstr>De Onderwijseenheid Leren voor het leven</vt:lpstr>
      <vt:lpstr>Wat studenten en leerkrachten lastig vinden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Basisschool-management 2023, no. 5, p.7-9</dc:title>
  <dc:creator>Stella van der Wal - Maris</dc:creator>
  <cp:lastModifiedBy>Marlies Oosterbaan</cp:lastModifiedBy>
  <cp:revision>4</cp:revision>
  <dcterms:created xsi:type="dcterms:W3CDTF">2023-06-27T11:29:33Z</dcterms:created>
  <dcterms:modified xsi:type="dcterms:W3CDTF">2026-04-13T09:23:28Z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0x010100E7D5941979C92F4D85260E9F17E6EFC8</vt:lpwstr>
  </property>
  <property fmtid="{D5CDD505-2E9C-101B-9397-08002B2CF9AE}" pid="3" name="MediaServiceImageTags">
    <vt:lpwstr/>
  </property>
</Properties>
</file>